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36" r:id="rId1"/>
  </p:sldMasterIdLst>
  <p:notesMasterIdLst>
    <p:notesMasterId r:id="rId22"/>
  </p:notesMasterIdLst>
  <p:sldIdLst>
    <p:sldId id="256" r:id="rId2"/>
    <p:sldId id="257" r:id="rId3"/>
    <p:sldId id="270" r:id="rId4"/>
    <p:sldId id="273" r:id="rId5"/>
    <p:sldId id="258" r:id="rId6"/>
    <p:sldId id="259" r:id="rId7"/>
    <p:sldId id="260" r:id="rId8"/>
    <p:sldId id="274" r:id="rId9"/>
    <p:sldId id="275" r:id="rId10"/>
    <p:sldId id="276" r:id="rId11"/>
    <p:sldId id="277" r:id="rId12"/>
    <p:sldId id="278" r:id="rId13"/>
    <p:sldId id="279" r:id="rId14"/>
    <p:sldId id="281" r:id="rId15"/>
    <p:sldId id="283" r:id="rId16"/>
    <p:sldId id="287" r:id="rId17"/>
    <p:sldId id="291" r:id="rId18"/>
    <p:sldId id="264" r:id="rId19"/>
    <p:sldId id="266" r:id="rId20"/>
    <p:sldId id="26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13"/>
    <p:restoredTop sz="94655"/>
  </p:normalViewPr>
  <p:slideViewPr>
    <p:cSldViewPr snapToGrid="0">
      <p:cViewPr varScale="1">
        <p:scale>
          <a:sx n="90" d="100"/>
          <a:sy n="90" d="100"/>
        </p:scale>
        <p:origin x="324"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178CA-A456-5D41-A488-B89483422786}" type="datetimeFigureOut">
              <a:rPr lang="en-US" smtClean="0"/>
              <a:t>12/3/2024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5A7549-5E6D-F54B-A9D2-43A5C025326F}" type="slidenum">
              <a:rPr lang="en-US" smtClean="0"/>
              <a:t>‹#›</a:t>
            </a:fld>
            <a:endParaRPr lang="en-US"/>
          </a:p>
        </p:txBody>
      </p:sp>
    </p:spTree>
    <p:extLst>
      <p:ext uri="{BB962C8B-B14F-4D97-AF65-F5344CB8AC3E}">
        <p14:creationId xmlns:p14="http://schemas.microsoft.com/office/powerpoint/2010/main" val="21571404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5A7549-5E6D-F54B-A9D2-43A5C025326F}" type="slidenum">
              <a:rPr lang="en-US" smtClean="0"/>
              <a:t>2</a:t>
            </a:fld>
            <a:endParaRPr lang="en-US"/>
          </a:p>
        </p:txBody>
      </p:sp>
    </p:spTree>
    <p:extLst>
      <p:ext uri="{BB962C8B-B14F-4D97-AF65-F5344CB8AC3E}">
        <p14:creationId xmlns:p14="http://schemas.microsoft.com/office/powerpoint/2010/main" val="2824520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5A7549-5E6D-F54B-A9D2-43A5C025326F}" type="slidenum">
              <a:rPr lang="en-US" smtClean="0"/>
              <a:t>7</a:t>
            </a:fld>
            <a:endParaRPr lang="en-US"/>
          </a:p>
        </p:txBody>
      </p:sp>
    </p:spTree>
    <p:extLst>
      <p:ext uri="{BB962C8B-B14F-4D97-AF65-F5344CB8AC3E}">
        <p14:creationId xmlns:p14="http://schemas.microsoft.com/office/powerpoint/2010/main" val="3791551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GB"/>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AA70F276-1833-4A75-9C1D-A56E2295A68D}" type="datetimeFigureOut">
              <a:rPr lang="en-US" smtClean="0"/>
              <a:t>12/3/2024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909728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GB"/>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AA70F276-1833-4A75-9C1D-A56E2295A68D}" type="datetimeFigureOut">
              <a:rPr lang="en-US" smtClean="0"/>
              <a:pPr/>
              <a:t>12/3/2024</a:t>
            </a:fld>
            <a:endParaRPr lang="en-US" dirty="0"/>
          </a:p>
        </p:txBody>
      </p:sp>
      <p:sp>
        <p:nvSpPr>
          <p:cNvPr id="5" name="Footer Placeholder 4"/>
          <p:cNvSpPr>
            <a:spLocks noGrp="1"/>
          </p:cNvSpPr>
          <p:nvPr>
            <p:ph type="ftr" sz="quarter" idx="11"/>
          </p:nvPr>
        </p:nvSpPr>
        <p:spPr/>
        <p:txBody>
          <a:bodyPr/>
          <a:lstStyle/>
          <a:p>
            <a:endParaRPr lang="en-US">
              <a:solidFill>
                <a:srgbClr val="FFFFFF"/>
              </a:solidFill>
            </a:endParaRP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19816235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GB"/>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AA70F276-1833-4A75-9C1D-A56E2295A68D}" type="datetimeFigureOut">
              <a:rPr lang="en-US" smtClean="0"/>
              <a:pPr/>
              <a:t>12/3/2024</a:t>
            </a:fld>
            <a:endParaRPr lang="en-US" dirty="0"/>
          </a:p>
        </p:txBody>
      </p:sp>
      <p:sp>
        <p:nvSpPr>
          <p:cNvPr id="5" name="Footer Placeholder 4"/>
          <p:cNvSpPr>
            <a:spLocks noGrp="1"/>
          </p:cNvSpPr>
          <p:nvPr>
            <p:ph type="ftr" sz="quarter" idx="11"/>
          </p:nvPr>
        </p:nvSpPr>
        <p:spPr/>
        <p:txBody>
          <a:bodyPr/>
          <a:lstStyle/>
          <a:p>
            <a:endParaRPr lang="en-US">
              <a:solidFill>
                <a:srgbClr val="FFFFFF"/>
              </a:solidFill>
            </a:endParaRPr>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8844951-7827-47D4-8276-7DDE1FA7D85A}" type="slidenum">
              <a:rPr lang="en-US" smtClean="0"/>
              <a:pPr/>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5159377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GB"/>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pPr/>
              <a:t>12/3/2024</a:t>
            </a:fld>
            <a:endParaRPr lang="en-US" dirty="0"/>
          </a:p>
        </p:txBody>
      </p:sp>
      <p:sp>
        <p:nvSpPr>
          <p:cNvPr id="6" name="Footer Placeholder 5"/>
          <p:cNvSpPr>
            <a:spLocks noGrp="1"/>
          </p:cNvSpPr>
          <p:nvPr>
            <p:ph type="ftr" sz="quarter" idx="11"/>
          </p:nvPr>
        </p:nvSpPr>
        <p:spPr/>
        <p:txBody>
          <a:bodyPr/>
          <a:lstStyle/>
          <a:p>
            <a:endParaRPr lang="en-US">
              <a:solidFill>
                <a:srgbClr val="FFFFFF"/>
              </a:solidFill>
            </a:endParaRP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4660957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GB"/>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pPr/>
              <a:t>12/3/2024</a:t>
            </a:fld>
            <a:endParaRPr lang="en-US" dirty="0"/>
          </a:p>
        </p:txBody>
      </p:sp>
      <p:sp>
        <p:nvSpPr>
          <p:cNvPr id="6" name="Footer Placeholder 5"/>
          <p:cNvSpPr>
            <a:spLocks noGrp="1"/>
          </p:cNvSpPr>
          <p:nvPr>
            <p:ph type="ftr" sz="quarter" idx="11"/>
          </p:nvPr>
        </p:nvSpPr>
        <p:spPr/>
        <p:txBody>
          <a:bodyPr/>
          <a:lstStyle/>
          <a:p>
            <a:endParaRPr lang="en-US">
              <a:solidFill>
                <a:srgbClr val="FFFFFF"/>
              </a:solidFill>
            </a:endParaRPr>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8844951-7827-47D4-8276-7DDE1FA7D85A}" type="slidenum">
              <a:rPr lang="en-US" smtClean="0"/>
              <a:pPr/>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330557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GB"/>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pPr/>
              <a:t>12/3/2024</a:t>
            </a:fld>
            <a:endParaRPr lang="en-US" dirty="0"/>
          </a:p>
        </p:txBody>
      </p:sp>
      <p:sp>
        <p:nvSpPr>
          <p:cNvPr id="6" name="Footer Placeholder 5"/>
          <p:cNvSpPr>
            <a:spLocks noGrp="1"/>
          </p:cNvSpPr>
          <p:nvPr>
            <p:ph type="ftr" sz="quarter" idx="11"/>
          </p:nvPr>
        </p:nvSpPr>
        <p:spPr/>
        <p:txBody>
          <a:bodyPr/>
          <a:lstStyle/>
          <a:p>
            <a:endParaRPr lang="en-US">
              <a:solidFill>
                <a:srgbClr val="FFFFFF"/>
              </a:solidFill>
            </a:endParaRP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31102250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A70F276-1833-4A75-9C1D-A56E2295A68D}" type="datetimeFigureOut">
              <a:rPr lang="en-US" smtClean="0"/>
              <a:t>12/3/2024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5508960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A70F276-1833-4A75-9C1D-A56E2295A68D}" type="datetimeFigureOut">
              <a:rPr lang="en-US" smtClean="0"/>
              <a:t>12/3/2024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38346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GB"/>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A70F276-1833-4A75-9C1D-A56E2295A68D}" type="datetimeFigureOut">
              <a:rPr lang="en-US" smtClean="0"/>
              <a:t>12/3/2024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896904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AA70F276-1833-4A75-9C1D-A56E2295A68D}" type="datetimeFigureOut">
              <a:rPr lang="en-US" smtClean="0"/>
              <a:t>12/3/2024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66854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AA70F276-1833-4A75-9C1D-A56E2295A68D}" type="datetimeFigureOut">
              <a:rPr lang="en-US" smtClean="0"/>
              <a:t>12/3/2024</a:t>
            </a:fld>
            <a:endParaRPr lang="en-US"/>
          </a:p>
        </p:txBody>
      </p:sp>
      <p:sp>
        <p:nvSpPr>
          <p:cNvPr id="6" name="Footer Placeholder 5"/>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5925875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AA70F276-1833-4A75-9C1D-A56E2295A68D}" type="datetimeFigureOut">
              <a:rPr lang="en-US" smtClean="0"/>
              <a:t>12/3/2024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902937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AA70F276-1833-4A75-9C1D-A56E2295A68D}" type="datetimeFigureOut">
              <a:rPr lang="en-US" smtClean="0"/>
              <a:t>12/3/2024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862369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70F276-1833-4A75-9C1D-A56E2295A68D}" type="datetimeFigureOut">
              <a:rPr lang="en-US" smtClean="0"/>
              <a:t>12/3/2024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6575075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GB"/>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t>12/3/2024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8601508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t>12/3/2024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830192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AA70F276-1833-4A75-9C1D-A56E2295A68D}" type="datetimeFigureOut">
              <a:rPr lang="en-US" smtClean="0"/>
              <a:pPr/>
              <a:t>12/3/2024</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solidFill>
                <a:srgbClr val="FFFFFF"/>
              </a:solidFill>
            </a:endParaRPr>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28844951-7827-47D4-8276-7DDE1FA7D85A}" type="slidenum">
              <a:rPr lang="en-US" smtClean="0"/>
              <a:pPr/>
              <a:t>‹#›</a:t>
            </a:fld>
            <a:endParaRPr lang="en-US"/>
          </a:p>
        </p:txBody>
      </p:sp>
    </p:spTree>
    <p:extLst>
      <p:ext uri="{BB962C8B-B14F-4D97-AF65-F5344CB8AC3E}">
        <p14:creationId xmlns:p14="http://schemas.microsoft.com/office/powerpoint/2010/main" val="994715810"/>
      </p:ext>
    </p:extLst>
  </p:cSld>
  <p:clrMap bg1="lt1" tx1="dk1" bg2="lt2" tx2="dk2" accent1="accent1" accent2="accent2" accent3="accent3" accent4="accent4" accent5="accent5" accent6="accent6" hlink="hlink" folHlink="folHlink"/>
  <p:sldLayoutIdLst>
    <p:sldLayoutId id="2147483937" r:id="rId1"/>
    <p:sldLayoutId id="2147483938" r:id="rId2"/>
    <p:sldLayoutId id="2147483939" r:id="rId3"/>
    <p:sldLayoutId id="2147483940" r:id="rId4"/>
    <p:sldLayoutId id="2147483941" r:id="rId5"/>
    <p:sldLayoutId id="2147483942" r:id="rId6"/>
    <p:sldLayoutId id="2147483943" r:id="rId7"/>
    <p:sldLayoutId id="2147483944" r:id="rId8"/>
    <p:sldLayoutId id="2147483945" r:id="rId9"/>
    <p:sldLayoutId id="2147483946" r:id="rId10"/>
    <p:sldLayoutId id="2147483947" r:id="rId11"/>
    <p:sldLayoutId id="2147483948" r:id="rId12"/>
    <p:sldLayoutId id="2147483949" r:id="rId13"/>
    <p:sldLayoutId id="2147483950" r:id="rId14"/>
    <p:sldLayoutId id="2147483951" r:id="rId15"/>
    <p:sldLayoutId id="2147483952"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20000"/>
              </a:schemeClr>
            </a:gs>
            <a:gs pos="100000">
              <a:schemeClr val="bg2">
                <a:shade val="98000"/>
                <a:satMod val="120000"/>
                <a:lumMod val="98000"/>
              </a:schemeClr>
            </a:gs>
          </a:gsLst>
          <a:lin ang="5400000" scaled="0"/>
        </a:gradFill>
        <a:effectLst/>
      </p:bgPr>
    </p:bg>
    <p:spTree>
      <p:nvGrpSpPr>
        <p:cNvPr id="1" name=""/>
        <p:cNvGrpSpPr/>
        <p:nvPr/>
      </p:nvGrpSpPr>
      <p:grpSpPr>
        <a:xfrm>
          <a:off x="0" y="0"/>
          <a:ext cx="0" cy="0"/>
          <a:chOff x="0" y="0"/>
          <a:chExt cx="0" cy="0"/>
        </a:xfrm>
      </p:grpSpPr>
      <p:pic>
        <p:nvPicPr>
          <p:cNvPr id="4" name="Picture 3" descr="A blue and white curved wall&#10;&#10;Description automatically generated with medium confidence">
            <a:extLst>
              <a:ext uri="{FF2B5EF4-FFF2-40B4-BE49-F238E27FC236}">
                <a16:creationId xmlns:a16="http://schemas.microsoft.com/office/drawing/2014/main" id="{D19E5BA2-96D1-A32C-8E2F-34978CBFC43A}"/>
              </a:ext>
            </a:extLst>
          </p:cNvPr>
          <p:cNvPicPr>
            <a:picLocks noChangeAspect="1"/>
          </p:cNvPicPr>
          <p:nvPr/>
        </p:nvPicPr>
        <p:blipFill>
          <a:blip r:embed="rId2">
            <a:duotone>
              <a:schemeClr val="bg2">
                <a:shade val="45000"/>
                <a:satMod val="135000"/>
              </a:schemeClr>
              <a:prstClr val="white"/>
            </a:duotone>
            <a:alphaModFix amt="40000"/>
          </a:blip>
          <a:srcRect t="25000"/>
          <a:stretch/>
        </p:blipFill>
        <p:spPr>
          <a:xfrm>
            <a:off x="20" y="14176"/>
            <a:ext cx="12191980" cy="7017434"/>
          </a:xfrm>
          <a:prstGeom prst="rect">
            <a:avLst/>
          </a:prstGeom>
        </p:spPr>
      </p:pic>
      <p:sp>
        <p:nvSpPr>
          <p:cNvPr id="2" name="Title 1">
            <a:extLst>
              <a:ext uri="{FF2B5EF4-FFF2-40B4-BE49-F238E27FC236}">
                <a16:creationId xmlns:a16="http://schemas.microsoft.com/office/drawing/2014/main" id="{ACB957F0-9C2A-0E26-C119-7BA86BFE8739}"/>
              </a:ext>
            </a:extLst>
          </p:cNvPr>
          <p:cNvSpPr>
            <a:spLocks noGrp="1"/>
          </p:cNvSpPr>
          <p:nvPr>
            <p:ph type="ctrTitle"/>
          </p:nvPr>
        </p:nvSpPr>
        <p:spPr>
          <a:xfrm>
            <a:off x="2589213" y="1565008"/>
            <a:ext cx="8915399" cy="2262781"/>
          </a:xfrm>
        </p:spPr>
        <p:txBody>
          <a:bodyPr>
            <a:normAutofit/>
          </a:bodyPr>
          <a:lstStyle/>
          <a:p>
            <a:r>
              <a:rPr lang="en-IN" sz="4800" b="1"/>
              <a:t>Predictive Analysis of Term Deposit Subscriptions</a:t>
            </a:r>
            <a:endParaRPr lang="en-US" sz="4800" b="1" dirty="0"/>
          </a:p>
        </p:txBody>
      </p:sp>
      <p:sp>
        <p:nvSpPr>
          <p:cNvPr id="3" name="Subtitle 2">
            <a:extLst>
              <a:ext uri="{FF2B5EF4-FFF2-40B4-BE49-F238E27FC236}">
                <a16:creationId xmlns:a16="http://schemas.microsoft.com/office/drawing/2014/main" id="{BE4388DA-5D89-3E8B-A1CE-2F97C905EE18}"/>
              </a:ext>
            </a:extLst>
          </p:cNvPr>
          <p:cNvSpPr>
            <a:spLocks noGrp="1"/>
          </p:cNvSpPr>
          <p:nvPr>
            <p:ph type="subTitle" idx="1"/>
          </p:nvPr>
        </p:nvSpPr>
        <p:spPr>
          <a:xfrm>
            <a:off x="9119410" y="4875594"/>
            <a:ext cx="2819549" cy="1822962"/>
          </a:xfrm>
        </p:spPr>
        <p:txBody>
          <a:bodyPr>
            <a:normAutofit fontScale="92500" lnSpcReduction="10000"/>
          </a:bodyPr>
          <a:lstStyle/>
          <a:p>
            <a:r>
              <a:rPr lang="en-US" sz="2200" b="1" dirty="0">
                <a:solidFill>
                  <a:schemeClr val="accent2">
                    <a:lumMod val="75000"/>
                  </a:schemeClr>
                </a:solidFill>
              </a:rPr>
              <a:t>Team Members</a:t>
            </a:r>
          </a:p>
          <a:p>
            <a:endParaRPr lang="en-US" dirty="0"/>
          </a:p>
          <a:p>
            <a:pPr marL="285750" indent="-285750">
              <a:buFont typeface="Courier New" panose="02070309020205020404" pitchFamily="49" charset="0"/>
              <a:buChar char="o"/>
            </a:pPr>
            <a:r>
              <a:rPr lang="en-US" dirty="0"/>
              <a:t>Tushar Ahuja</a:t>
            </a:r>
          </a:p>
          <a:p>
            <a:pPr marL="285750" indent="-285750">
              <a:buFont typeface="Courier New" panose="02070309020205020404" pitchFamily="49" charset="0"/>
              <a:buChar char="o"/>
            </a:pPr>
            <a:r>
              <a:rPr lang="en-US" dirty="0"/>
              <a:t>Srinivas Allanki</a:t>
            </a:r>
          </a:p>
          <a:p>
            <a:pPr marL="285750" indent="-285750">
              <a:buFont typeface="Courier New" panose="02070309020205020404" pitchFamily="49" charset="0"/>
              <a:buChar char="o"/>
            </a:pPr>
            <a:r>
              <a:rPr lang="en-US" dirty="0"/>
              <a:t>Mihirateja Narvaneni</a:t>
            </a:r>
          </a:p>
        </p:txBody>
      </p:sp>
      <p:pic>
        <p:nvPicPr>
          <p:cNvPr id="5" name="Picture 4">
            <a:extLst>
              <a:ext uri="{FF2B5EF4-FFF2-40B4-BE49-F238E27FC236}">
                <a16:creationId xmlns:a16="http://schemas.microsoft.com/office/drawing/2014/main" id="{673D51DC-AE0E-DE0A-3322-BAAD05394253}"/>
              </a:ext>
            </a:extLst>
          </p:cNvPr>
          <p:cNvPicPr>
            <a:picLocks noChangeAspect="1"/>
          </p:cNvPicPr>
          <p:nvPr/>
        </p:nvPicPr>
        <p:blipFill>
          <a:blip r:embed="rId3"/>
          <a:stretch>
            <a:fillRect/>
          </a:stretch>
        </p:blipFill>
        <p:spPr>
          <a:xfrm>
            <a:off x="9119411" y="4188"/>
            <a:ext cx="2997676" cy="2081443"/>
          </a:xfrm>
          <a:prstGeom prst="rect">
            <a:avLst/>
          </a:prstGeom>
        </p:spPr>
      </p:pic>
    </p:spTree>
    <p:extLst>
      <p:ext uri="{BB962C8B-B14F-4D97-AF65-F5344CB8AC3E}">
        <p14:creationId xmlns:p14="http://schemas.microsoft.com/office/powerpoint/2010/main" val="1069939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20000"/>
              </a:schemeClr>
            </a:gs>
            <a:gs pos="100000">
              <a:schemeClr val="bg2">
                <a:shade val="98000"/>
                <a:satMod val="120000"/>
                <a:lumMod val="98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6C396-12D0-5DAD-9669-DDD78412A881}"/>
              </a:ext>
            </a:extLst>
          </p:cNvPr>
          <p:cNvSpPr>
            <a:spLocks noGrp="1"/>
          </p:cNvSpPr>
          <p:nvPr>
            <p:ph type="title"/>
          </p:nvPr>
        </p:nvSpPr>
        <p:spPr>
          <a:xfrm>
            <a:off x="1687669" y="624110"/>
            <a:ext cx="4137059" cy="1280890"/>
          </a:xfrm>
        </p:spPr>
        <p:txBody>
          <a:bodyPr>
            <a:normAutofit/>
          </a:bodyPr>
          <a:lstStyle/>
          <a:p>
            <a:r>
              <a:rPr lang="en-IN" sz="3200"/>
              <a:t>Exploratory Data Analysis</a:t>
            </a:r>
            <a:endParaRPr lang="en-US" sz="3200"/>
          </a:p>
        </p:txBody>
      </p:sp>
      <p:sp>
        <p:nvSpPr>
          <p:cNvPr id="3" name="Content Placeholder 2">
            <a:extLst>
              <a:ext uri="{FF2B5EF4-FFF2-40B4-BE49-F238E27FC236}">
                <a16:creationId xmlns:a16="http://schemas.microsoft.com/office/drawing/2014/main" id="{D83184A5-44C4-79FB-73A5-6466A27086F1}"/>
              </a:ext>
            </a:extLst>
          </p:cNvPr>
          <p:cNvSpPr>
            <a:spLocks noGrp="1"/>
          </p:cNvSpPr>
          <p:nvPr>
            <p:ph idx="1"/>
          </p:nvPr>
        </p:nvSpPr>
        <p:spPr>
          <a:xfrm>
            <a:off x="1683956" y="2133600"/>
            <a:ext cx="4140772" cy="3777622"/>
          </a:xfrm>
        </p:spPr>
        <p:txBody>
          <a:bodyPr>
            <a:normAutofit/>
          </a:bodyPr>
          <a:lstStyle/>
          <a:p>
            <a:pPr marL="0" indent="0">
              <a:buNone/>
            </a:pPr>
            <a:r>
              <a:rPr lang="en-IN" sz="1600" b="1" dirty="0">
                <a:solidFill>
                  <a:srgbClr val="000000"/>
                </a:solidFill>
                <a:latin typeface="Times New Roman" panose="02020603050405020304" pitchFamily="18" charset="0"/>
                <a:cs typeface="Times New Roman" panose="02020603050405020304" pitchFamily="18" charset="0"/>
              </a:rPr>
              <a:t>Dependent Variable (y):</a:t>
            </a:r>
            <a:endParaRPr lang="en-IN" sz="1600" dirty="0">
              <a:solidFill>
                <a:srgbClr val="000000"/>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1600" dirty="0">
                <a:solidFill>
                  <a:srgbClr val="000000"/>
                </a:solidFill>
                <a:latin typeface="Times New Roman" panose="02020603050405020304" pitchFamily="18" charset="0"/>
                <a:cs typeface="Times New Roman" panose="02020603050405020304" pitchFamily="18" charset="0"/>
              </a:rPr>
              <a:t>Distribution shows imbalanced classes, with fewer term deposit subscriptions.</a:t>
            </a:r>
          </a:p>
          <a:p>
            <a:pPr>
              <a:buFont typeface="Arial" panose="020B0604020202020204" pitchFamily="34" charset="0"/>
              <a:buChar char="•"/>
            </a:pPr>
            <a:endParaRPr lang="en-IN" sz="1600" dirty="0">
              <a:solidFill>
                <a:srgbClr val="000000"/>
              </a:solidFill>
              <a:latin typeface="Times New Roman" panose="02020603050405020304" pitchFamily="18" charset="0"/>
              <a:cs typeface="Times New Roman" panose="02020603050405020304" pitchFamily="18" charset="0"/>
            </a:endParaRPr>
          </a:p>
          <a:p>
            <a:endParaRPr lang="en-US" sz="1600" dirty="0">
              <a:solidFill>
                <a:srgbClr val="000000"/>
              </a:solidFill>
              <a:latin typeface="Times New Roman" panose="02020603050405020304" pitchFamily="18" charset="0"/>
              <a:cs typeface="Times New Roman" panose="02020603050405020304" pitchFamily="18" charset="0"/>
            </a:endParaRPr>
          </a:p>
        </p:txBody>
      </p:sp>
      <p:pic>
        <p:nvPicPr>
          <p:cNvPr id="4" name="Picture 3" descr="A graph with a red and blue rectangle&#10;&#10;Description automatically generated">
            <a:extLst>
              <a:ext uri="{FF2B5EF4-FFF2-40B4-BE49-F238E27FC236}">
                <a16:creationId xmlns:a16="http://schemas.microsoft.com/office/drawing/2014/main" id="{EAE3B539-5990-00A7-6783-81F849173D34}"/>
              </a:ext>
            </a:extLst>
          </p:cNvPr>
          <p:cNvPicPr>
            <a:picLocks noChangeAspect="1"/>
          </p:cNvPicPr>
          <p:nvPr/>
        </p:nvPicPr>
        <p:blipFill>
          <a:blip r:embed="rId2"/>
          <a:stretch>
            <a:fillRect/>
          </a:stretch>
        </p:blipFill>
        <p:spPr>
          <a:xfrm>
            <a:off x="6091916" y="1340467"/>
            <a:ext cx="5451627" cy="3857024"/>
          </a:xfrm>
          <a:prstGeom prst="rect">
            <a:avLst/>
          </a:prstGeom>
        </p:spPr>
      </p:pic>
    </p:spTree>
    <p:extLst>
      <p:ext uri="{BB962C8B-B14F-4D97-AF65-F5344CB8AC3E}">
        <p14:creationId xmlns:p14="http://schemas.microsoft.com/office/powerpoint/2010/main" val="8866545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atMod val="92000"/>
                <a:lumMod val="120000"/>
              </a:schemeClr>
            </a:gs>
            <a:gs pos="100000">
              <a:schemeClr val="bg1">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87" name="Group 86">
            <a:extLst>
              <a:ext uri="{FF2B5EF4-FFF2-40B4-BE49-F238E27FC236}">
                <a16:creationId xmlns:a16="http://schemas.microsoft.com/office/drawing/2014/main" id="{40F598D0-0F0E-4968-B1D9-18A8CA1544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89" name="Freeform 11">
              <a:extLst>
                <a:ext uri="{FF2B5EF4-FFF2-40B4-BE49-F238E27FC236}">
                  <a16:creationId xmlns:a16="http://schemas.microsoft.com/office/drawing/2014/main" id="{9ED33622-15D2-4E4B-BD6A-604E6F0C21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txBody>
            <a:bodyPr/>
            <a:lstStyle/>
            <a:p>
              <a:endParaRPr lang="en-US"/>
            </a:p>
          </p:txBody>
        </p:sp>
        <p:sp>
          <p:nvSpPr>
            <p:cNvPr id="91" name="Freeform 12">
              <a:extLst>
                <a:ext uri="{FF2B5EF4-FFF2-40B4-BE49-F238E27FC236}">
                  <a16:creationId xmlns:a16="http://schemas.microsoft.com/office/drawing/2014/main" id="{8F2B4AA9-8625-42A4-A35C-D08B4B5977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txBody>
            <a:bodyPr/>
            <a:lstStyle/>
            <a:p>
              <a:endParaRPr lang="en-US"/>
            </a:p>
          </p:txBody>
        </p:sp>
        <p:sp>
          <p:nvSpPr>
            <p:cNvPr id="93" name="Freeform 13">
              <a:extLst>
                <a:ext uri="{FF2B5EF4-FFF2-40B4-BE49-F238E27FC236}">
                  <a16:creationId xmlns:a16="http://schemas.microsoft.com/office/drawing/2014/main" id="{8DC48271-8FB3-41F6-B59C-9B259D3D8D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txBody>
            <a:bodyPr/>
            <a:lstStyle/>
            <a:p>
              <a:endParaRPr lang="en-US"/>
            </a:p>
          </p:txBody>
        </p:sp>
        <p:sp>
          <p:nvSpPr>
            <p:cNvPr id="94" name="Freeform 14">
              <a:extLst>
                <a:ext uri="{FF2B5EF4-FFF2-40B4-BE49-F238E27FC236}">
                  <a16:creationId xmlns:a16="http://schemas.microsoft.com/office/drawing/2014/main" id="{BB796F2E-8BC6-4BC1-8654-F3CAC4E0F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txBody>
            <a:bodyPr/>
            <a:lstStyle/>
            <a:p>
              <a:endParaRPr lang="en-US"/>
            </a:p>
          </p:txBody>
        </p:sp>
        <p:sp>
          <p:nvSpPr>
            <p:cNvPr id="95" name="Freeform 15">
              <a:extLst>
                <a:ext uri="{FF2B5EF4-FFF2-40B4-BE49-F238E27FC236}">
                  <a16:creationId xmlns:a16="http://schemas.microsoft.com/office/drawing/2014/main" id="{CE77FC17-3BC6-42D4-9763-2752F87FB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txBody>
            <a:bodyPr/>
            <a:lstStyle/>
            <a:p>
              <a:endParaRPr lang="en-US"/>
            </a:p>
          </p:txBody>
        </p:sp>
        <p:sp>
          <p:nvSpPr>
            <p:cNvPr id="96" name="Freeform 16">
              <a:extLst>
                <a:ext uri="{FF2B5EF4-FFF2-40B4-BE49-F238E27FC236}">
                  <a16:creationId xmlns:a16="http://schemas.microsoft.com/office/drawing/2014/main" id="{4918A71A-AED7-4F14-9BB0-D0C2195714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txBody>
            <a:bodyPr/>
            <a:lstStyle/>
            <a:p>
              <a:endParaRPr lang="en-US"/>
            </a:p>
          </p:txBody>
        </p:sp>
        <p:sp>
          <p:nvSpPr>
            <p:cNvPr id="97" name="Freeform 17">
              <a:extLst>
                <a:ext uri="{FF2B5EF4-FFF2-40B4-BE49-F238E27FC236}">
                  <a16:creationId xmlns:a16="http://schemas.microsoft.com/office/drawing/2014/main" id="{9B21D4F9-D813-4E4F-A3E3-4F107BBA9D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txBody>
            <a:bodyPr/>
            <a:lstStyle/>
            <a:p>
              <a:endParaRPr lang="en-US"/>
            </a:p>
          </p:txBody>
        </p:sp>
        <p:sp>
          <p:nvSpPr>
            <p:cNvPr id="98" name="Freeform 18">
              <a:extLst>
                <a:ext uri="{FF2B5EF4-FFF2-40B4-BE49-F238E27FC236}">
                  <a16:creationId xmlns:a16="http://schemas.microsoft.com/office/drawing/2014/main" id="{4DEC9723-DD9D-46D0-A2F5-241C76034D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txBody>
            <a:bodyPr/>
            <a:lstStyle/>
            <a:p>
              <a:endParaRPr lang="en-US"/>
            </a:p>
          </p:txBody>
        </p:sp>
        <p:sp>
          <p:nvSpPr>
            <p:cNvPr id="99" name="Freeform 19">
              <a:extLst>
                <a:ext uri="{FF2B5EF4-FFF2-40B4-BE49-F238E27FC236}">
                  <a16:creationId xmlns:a16="http://schemas.microsoft.com/office/drawing/2014/main" id="{82979E29-0BC5-4E7B-99A9-47B6E3DDC7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txBody>
            <a:bodyPr/>
            <a:lstStyle/>
            <a:p>
              <a:endParaRPr lang="en-US"/>
            </a:p>
          </p:txBody>
        </p:sp>
        <p:sp>
          <p:nvSpPr>
            <p:cNvPr id="100" name="Freeform 20">
              <a:extLst>
                <a:ext uri="{FF2B5EF4-FFF2-40B4-BE49-F238E27FC236}">
                  <a16:creationId xmlns:a16="http://schemas.microsoft.com/office/drawing/2014/main" id="{5F769BCF-F673-4CFF-8A95-87A84F25B2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txBody>
            <a:bodyPr/>
            <a:lstStyle/>
            <a:p>
              <a:endParaRPr lang="en-US"/>
            </a:p>
          </p:txBody>
        </p:sp>
        <p:sp>
          <p:nvSpPr>
            <p:cNvPr id="101" name="Freeform 21">
              <a:extLst>
                <a:ext uri="{FF2B5EF4-FFF2-40B4-BE49-F238E27FC236}">
                  <a16:creationId xmlns:a16="http://schemas.microsoft.com/office/drawing/2014/main" id="{0AAD3DF5-7E6E-4407-B68B-38D6A7180C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txBody>
            <a:bodyPr/>
            <a:lstStyle/>
            <a:p>
              <a:endParaRPr lang="en-US"/>
            </a:p>
          </p:txBody>
        </p:sp>
        <p:sp>
          <p:nvSpPr>
            <p:cNvPr id="102" name="Freeform 22">
              <a:extLst>
                <a:ext uri="{FF2B5EF4-FFF2-40B4-BE49-F238E27FC236}">
                  <a16:creationId xmlns:a16="http://schemas.microsoft.com/office/drawing/2014/main" id="{4113E7BF-10C7-4448-8E77-E13F7D1576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txBody>
            <a:bodyPr/>
            <a:lstStyle/>
            <a:p>
              <a:endParaRPr lang="en-US"/>
            </a:p>
          </p:txBody>
        </p:sp>
      </p:grpSp>
      <p:grpSp>
        <p:nvGrpSpPr>
          <p:cNvPr id="103" name="Group 102">
            <a:extLst>
              <a:ext uri="{FF2B5EF4-FFF2-40B4-BE49-F238E27FC236}">
                <a16:creationId xmlns:a16="http://schemas.microsoft.com/office/drawing/2014/main" id="{A45A5D64-394A-4ABB-938B-187FE28803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157"/>
            <a:ext cx="2356675" cy="6853096"/>
            <a:chOff x="6627813" y="195610"/>
            <a:chExt cx="1952625" cy="5678141"/>
          </a:xfrm>
        </p:grpSpPr>
        <p:sp>
          <p:nvSpPr>
            <p:cNvPr id="104" name="Freeform 27">
              <a:extLst>
                <a:ext uri="{FF2B5EF4-FFF2-40B4-BE49-F238E27FC236}">
                  <a16:creationId xmlns:a16="http://schemas.microsoft.com/office/drawing/2014/main" id="{6DA75D72-CB63-467A-B30B-407ECBAFEE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txBody>
            <a:bodyPr/>
            <a:lstStyle/>
            <a:p>
              <a:endParaRPr lang="en-US"/>
            </a:p>
          </p:txBody>
        </p:sp>
        <p:sp>
          <p:nvSpPr>
            <p:cNvPr id="105" name="Freeform 28">
              <a:extLst>
                <a:ext uri="{FF2B5EF4-FFF2-40B4-BE49-F238E27FC236}">
                  <a16:creationId xmlns:a16="http://schemas.microsoft.com/office/drawing/2014/main" id="{72EF1374-F5FE-4D95-8998-6219AB8D94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txBody>
            <a:bodyPr/>
            <a:lstStyle/>
            <a:p>
              <a:endParaRPr lang="en-US"/>
            </a:p>
          </p:txBody>
        </p:sp>
        <p:sp>
          <p:nvSpPr>
            <p:cNvPr id="106" name="Freeform 29">
              <a:extLst>
                <a:ext uri="{FF2B5EF4-FFF2-40B4-BE49-F238E27FC236}">
                  <a16:creationId xmlns:a16="http://schemas.microsoft.com/office/drawing/2014/main" id="{F9189B74-0722-49CD-B74C-828181E22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txBody>
            <a:bodyPr/>
            <a:lstStyle/>
            <a:p>
              <a:endParaRPr lang="en-US"/>
            </a:p>
          </p:txBody>
        </p:sp>
        <p:sp>
          <p:nvSpPr>
            <p:cNvPr id="107" name="Freeform 30">
              <a:extLst>
                <a:ext uri="{FF2B5EF4-FFF2-40B4-BE49-F238E27FC236}">
                  <a16:creationId xmlns:a16="http://schemas.microsoft.com/office/drawing/2014/main" id="{BFD4E0E1-0114-47F7-84AA-DDE8D9AF1D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txBody>
            <a:bodyPr/>
            <a:lstStyle/>
            <a:p>
              <a:endParaRPr lang="en-US"/>
            </a:p>
          </p:txBody>
        </p:sp>
        <p:sp>
          <p:nvSpPr>
            <p:cNvPr id="108" name="Freeform 31">
              <a:extLst>
                <a:ext uri="{FF2B5EF4-FFF2-40B4-BE49-F238E27FC236}">
                  <a16:creationId xmlns:a16="http://schemas.microsoft.com/office/drawing/2014/main" id="{C16F5C4C-7D4C-49ED-B130-1F398AB839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txBody>
            <a:bodyPr/>
            <a:lstStyle/>
            <a:p>
              <a:endParaRPr lang="en-US"/>
            </a:p>
          </p:txBody>
        </p:sp>
        <p:sp>
          <p:nvSpPr>
            <p:cNvPr id="109" name="Freeform 32">
              <a:extLst>
                <a:ext uri="{FF2B5EF4-FFF2-40B4-BE49-F238E27FC236}">
                  <a16:creationId xmlns:a16="http://schemas.microsoft.com/office/drawing/2014/main" id="{D308A7F6-F8C6-42AE-971E-CB028A9C3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txBody>
            <a:bodyPr/>
            <a:lstStyle/>
            <a:p>
              <a:endParaRPr lang="en-US"/>
            </a:p>
          </p:txBody>
        </p:sp>
        <p:sp>
          <p:nvSpPr>
            <p:cNvPr id="110" name="Freeform 33">
              <a:extLst>
                <a:ext uri="{FF2B5EF4-FFF2-40B4-BE49-F238E27FC236}">
                  <a16:creationId xmlns:a16="http://schemas.microsoft.com/office/drawing/2014/main" id="{306C015B-8BC9-4594-9D06-8521B4A64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txBody>
            <a:bodyPr/>
            <a:lstStyle/>
            <a:p>
              <a:endParaRPr lang="en-US"/>
            </a:p>
          </p:txBody>
        </p:sp>
        <p:sp>
          <p:nvSpPr>
            <p:cNvPr id="111" name="Freeform 34">
              <a:extLst>
                <a:ext uri="{FF2B5EF4-FFF2-40B4-BE49-F238E27FC236}">
                  <a16:creationId xmlns:a16="http://schemas.microsoft.com/office/drawing/2014/main" id="{8A8EBD12-7A6A-45F8-B659-E43EF19B28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txBody>
            <a:bodyPr/>
            <a:lstStyle/>
            <a:p>
              <a:endParaRPr lang="en-US"/>
            </a:p>
          </p:txBody>
        </p:sp>
        <p:sp>
          <p:nvSpPr>
            <p:cNvPr id="112" name="Freeform 35">
              <a:extLst>
                <a:ext uri="{FF2B5EF4-FFF2-40B4-BE49-F238E27FC236}">
                  <a16:creationId xmlns:a16="http://schemas.microsoft.com/office/drawing/2014/main" id="{819856B3-6DAB-4B2F-9E37-5081209E4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txBody>
            <a:bodyPr/>
            <a:lstStyle/>
            <a:p>
              <a:endParaRPr lang="en-US"/>
            </a:p>
          </p:txBody>
        </p:sp>
        <p:sp>
          <p:nvSpPr>
            <p:cNvPr id="113" name="Freeform 36">
              <a:extLst>
                <a:ext uri="{FF2B5EF4-FFF2-40B4-BE49-F238E27FC236}">
                  <a16:creationId xmlns:a16="http://schemas.microsoft.com/office/drawing/2014/main" id="{949D6AD6-7E14-477A-BEA1-DE6386908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txBody>
            <a:bodyPr/>
            <a:lstStyle/>
            <a:p>
              <a:endParaRPr lang="en-US"/>
            </a:p>
          </p:txBody>
        </p:sp>
        <p:sp>
          <p:nvSpPr>
            <p:cNvPr id="114" name="Freeform 37">
              <a:extLst>
                <a:ext uri="{FF2B5EF4-FFF2-40B4-BE49-F238E27FC236}">
                  <a16:creationId xmlns:a16="http://schemas.microsoft.com/office/drawing/2014/main" id="{9C284209-3117-4AAD-B8F6-A9816FB773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txBody>
            <a:bodyPr/>
            <a:lstStyle/>
            <a:p>
              <a:endParaRPr lang="en-US"/>
            </a:p>
          </p:txBody>
        </p:sp>
        <p:sp>
          <p:nvSpPr>
            <p:cNvPr id="115" name="Freeform 38">
              <a:extLst>
                <a:ext uri="{FF2B5EF4-FFF2-40B4-BE49-F238E27FC236}">
                  <a16:creationId xmlns:a16="http://schemas.microsoft.com/office/drawing/2014/main" id="{29E1D2FF-07FA-46E2-8D64-F666BBFC93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txBody>
            <a:bodyPr/>
            <a:lstStyle/>
            <a:p>
              <a:endParaRPr lang="en-US"/>
            </a:p>
          </p:txBody>
        </p:sp>
      </p:grpSp>
      <p:sp>
        <p:nvSpPr>
          <p:cNvPr id="116" name="Rectangle 115">
            <a:extLst>
              <a:ext uri="{FF2B5EF4-FFF2-40B4-BE49-F238E27FC236}">
                <a16:creationId xmlns:a16="http://schemas.microsoft.com/office/drawing/2014/main" id="{D927AF5C-4415-4C75-96FF-D34E2CF73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7" name="Freeform 11">
            <a:extLst>
              <a:ext uri="{FF2B5EF4-FFF2-40B4-BE49-F238E27FC236}">
                <a16:creationId xmlns:a16="http://schemas.microsoft.com/office/drawing/2014/main" id="{DCCE0A12-FB20-4549-A76B-194AB069C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sp useBgFill="1">
        <p:nvSpPr>
          <p:cNvPr id="86" name="Rectangle 85">
            <a:extLst>
              <a:ext uri="{FF2B5EF4-FFF2-40B4-BE49-F238E27FC236}">
                <a16:creationId xmlns:a16="http://schemas.microsoft.com/office/drawing/2014/main" id="{C6C6603D-F559-4CD2-92AB-1C1608E370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0"/>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graph of a number of people&#10;&#10;Description automatically generated">
            <a:extLst>
              <a:ext uri="{FF2B5EF4-FFF2-40B4-BE49-F238E27FC236}">
                <a16:creationId xmlns:a16="http://schemas.microsoft.com/office/drawing/2014/main" id="{F012E035-3A37-38B3-F077-127C492BED0C}"/>
              </a:ext>
            </a:extLst>
          </p:cNvPr>
          <p:cNvPicPr>
            <a:picLocks noChangeAspect="1"/>
          </p:cNvPicPr>
          <p:nvPr/>
        </p:nvPicPr>
        <p:blipFill>
          <a:blip r:embed="rId2"/>
          <a:srcRect r="6829"/>
          <a:stretch/>
        </p:blipFill>
        <p:spPr>
          <a:xfrm>
            <a:off x="-2650" y="10"/>
            <a:ext cx="4646985" cy="3428990"/>
          </a:xfrm>
          <a:prstGeom prst="rect">
            <a:avLst/>
          </a:prstGeom>
        </p:spPr>
      </p:pic>
      <p:sp>
        <p:nvSpPr>
          <p:cNvPr id="88" name="Rectangle 87">
            <a:extLst>
              <a:ext uri="{FF2B5EF4-FFF2-40B4-BE49-F238E27FC236}">
                <a16:creationId xmlns:a16="http://schemas.microsoft.com/office/drawing/2014/main" id="{027C296A-0617-4D21-AF6B-358A10ABD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5704"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0" name="Freeform 11">
            <a:extLst>
              <a:ext uri="{FF2B5EF4-FFF2-40B4-BE49-F238E27FC236}">
                <a16:creationId xmlns:a16="http://schemas.microsoft.com/office/drawing/2014/main" id="{4D8B6B03-4DCB-4178-B843-7DCD120398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645704"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pic>
        <p:nvPicPr>
          <p:cNvPr id="6" name="Picture 5" descr="A graph with red and blue bars&#10;&#10;Description automatically generated">
            <a:extLst>
              <a:ext uri="{FF2B5EF4-FFF2-40B4-BE49-F238E27FC236}">
                <a16:creationId xmlns:a16="http://schemas.microsoft.com/office/drawing/2014/main" id="{2C40DAE2-24B5-ADD5-BD15-326C31E47707}"/>
              </a:ext>
            </a:extLst>
          </p:cNvPr>
          <p:cNvPicPr>
            <a:picLocks noChangeAspect="1"/>
          </p:cNvPicPr>
          <p:nvPr/>
        </p:nvPicPr>
        <p:blipFill>
          <a:blip r:embed="rId3"/>
          <a:srcRect r="3781"/>
          <a:stretch/>
        </p:blipFill>
        <p:spPr>
          <a:xfrm>
            <a:off x="-1552" y="3429000"/>
            <a:ext cx="4645887" cy="3429000"/>
          </a:xfrm>
          <a:prstGeom prst="rect">
            <a:avLst/>
          </a:prstGeom>
        </p:spPr>
      </p:pic>
      <p:cxnSp>
        <p:nvCxnSpPr>
          <p:cNvPr id="92" name="Straight Connector 91">
            <a:extLst>
              <a:ext uri="{FF2B5EF4-FFF2-40B4-BE49-F238E27FC236}">
                <a16:creationId xmlns:a16="http://schemas.microsoft.com/office/drawing/2014/main" id="{9BDA9979-0841-4105-9C70-00F46A1C42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a:endCxn id="33" idx="1"/>
          </p:cNvCxnSpPr>
          <p:nvPr>
            <p:extLst>
              <p:ext uri="{386F3935-93C4-4BCD-93E2-E3B085C9AB24}">
                <p16:designElem xmlns:p16="http://schemas.microsoft.com/office/powerpoint/2015/main" val="1"/>
              </p:ext>
            </p:extLst>
          </p:nvPr>
        </p:nvCxnSpPr>
        <p:spPr>
          <a:xfrm>
            <a:off x="-16934" y="3429000"/>
            <a:ext cx="4662638" cy="0"/>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sp>
        <p:nvSpPr>
          <p:cNvPr id="118" name="TextBox 117">
            <a:extLst>
              <a:ext uri="{FF2B5EF4-FFF2-40B4-BE49-F238E27FC236}">
                <a16:creationId xmlns:a16="http://schemas.microsoft.com/office/drawing/2014/main" id="{C1A42B6C-7A27-292D-66DE-9DF9FDD0C9A2}"/>
              </a:ext>
            </a:extLst>
          </p:cNvPr>
          <p:cNvSpPr txBox="1"/>
          <p:nvPr/>
        </p:nvSpPr>
        <p:spPr>
          <a:xfrm>
            <a:off x="6096001" y="1936037"/>
            <a:ext cx="5408610" cy="3975185"/>
          </a:xfrm>
          <a:prstGeom prst="rect">
            <a:avLst/>
          </a:prstGeom>
        </p:spPr>
        <p:txBody>
          <a:bodyPr vert="horz" lIns="91440" tIns="45720" rIns="91440" bIns="45720" rtlCol="0">
            <a:normAutofit/>
          </a:bodyPr>
          <a:lstStyle/>
          <a:p>
            <a:pPr marL="0" indent="0">
              <a:spcBef>
                <a:spcPts val="1000"/>
              </a:spcBef>
              <a:buClr>
                <a:srgbClr val="F8796F"/>
              </a:buClr>
            </a:pPr>
            <a:r>
              <a:rPr lang="en-US" sz="2000" b="1" dirty="0">
                <a:solidFill>
                  <a:schemeClr val="tx1">
                    <a:lumMod val="75000"/>
                    <a:lumOff val="25000"/>
                  </a:schemeClr>
                </a:solidFill>
                <a:latin typeface="Times New Roman" panose="02020603050405020304" pitchFamily="18" charset="0"/>
                <a:cs typeface="Times New Roman" panose="02020603050405020304" pitchFamily="18" charset="0"/>
              </a:rPr>
              <a:t>Key Insights:</a:t>
            </a:r>
          </a:p>
          <a:p>
            <a:pPr>
              <a:spcBef>
                <a:spcPts val="1000"/>
              </a:spcBef>
              <a:buClr>
                <a:srgbClr val="F8796F"/>
              </a:buClr>
              <a:buFont typeface="Wingdings 3" charset="2"/>
              <a:buChar char=""/>
            </a:pPr>
            <a:r>
              <a:rPr lang="en-US" b="1" dirty="0">
                <a:solidFill>
                  <a:schemeClr val="tx1">
                    <a:lumMod val="75000"/>
                    <a:lumOff val="25000"/>
                  </a:schemeClr>
                </a:solidFill>
                <a:latin typeface="Times New Roman" panose="02020603050405020304" pitchFamily="18" charset="0"/>
                <a:cs typeface="Times New Roman" panose="02020603050405020304" pitchFamily="18" charset="0"/>
              </a:rPr>
              <a:t>Age Distribution by Subscription Status:</a:t>
            </a:r>
            <a:r>
              <a:rPr lang="en-US" dirty="0">
                <a:solidFill>
                  <a:schemeClr val="tx1">
                    <a:lumMod val="75000"/>
                    <a:lumOff val="25000"/>
                  </a:schemeClr>
                </a:solidFill>
                <a:latin typeface="Times New Roman" panose="02020603050405020304" pitchFamily="18" charset="0"/>
                <a:cs typeface="Times New Roman" panose="02020603050405020304" pitchFamily="18" charset="0"/>
              </a:rPr>
              <a:t> Younger and older clients are having subscription rate.</a:t>
            </a:r>
          </a:p>
          <a:p>
            <a:pPr>
              <a:spcBef>
                <a:spcPts val="1000"/>
              </a:spcBef>
              <a:buClr>
                <a:srgbClr val="F8796F"/>
              </a:buClr>
            </a:pPr>
            <a:endParaRPr lang="en-US" b="1" dirty="0">
              <a:solidFill>
                <a:schemeClr val="tx1">
                  <a:lumMod val="75000"/>
                  <a:lumOff val="25000"/>
                </a:schemeClr>
              </a:solidFill>
              <a:latin typeface="Times New Roman" panose="02020603050405020304" pitchFamily="18" charset="0"/>
              <a:cs typeface="Times New Roman" panose="02020603050405020304" pitchFamily="18" charset="0"/>
            </a:endParaRPr>
          </a:p>
          <a:p>
            <a:pPr>
              <a:spcBef>
                <a:spcPts val="1000"/>
              </a:spcBef>
              <a:buClr>
                <a:srgbClr val="F8796F"/>
              </a:buClr>
              <a:buFont typeface="Wingdings 3" charset="2"/>
              <a:buChar char=""/>
            </a:pPr>
            <a:r>
              <a:rPr lang="en-US" b="1" dirty="0">
                <a:solidFill>
                  <a:schemeClr val="tx1">
                    <a:lumMod val="75000"/>
                    <a:lumOff val="25000"/>
                  </a:schemeClr>
                </a:solidFill>
                <a:latin typeface="Times New Roman" panose="02020603050405020304" pitchFamily="18" charset="0"/>
                <a:cs typeface="Times New Roman" panose="02020603050405020304" pitchFamily="18" charset="0"/>
              </a:rPr>
              <a:t>Subscription Status by Job Type: </a:t>
            </a:r>
            <a:r>
              <a:rPr lang="en-US" dirty="0">
                <a:solidFill>
                  <a:schemeClr val="tx1">
                    <a:lumMod val="75000"/>
                    <a:lumOff val="25000"/>
                  </a:schemeClr>
                </a:solidFill>
                <a:latin typeface="Times New Roman" panose="02020603050405020304" pitchFamily="18" charset="0"/>
                <a:cs typeface="Times New Roman" panose="02020603050405020304" pitchFamily="18" charset="0"/>
              </a:rPr>
              <a:t>Students and retired individuals have higher subscription rate. </a:t>
            </a:r>
            <a:br>
              <a:rPr lang="en-US" dirty="0">
                <a:solidFill>
                  <a:schemeClr val="tx1">
                    <a:lumMod val="75000"/>
                    <a:lumOff val="25000"/>
                  </a:schemeClr>
                </a:solidFill>
                <a:latin typeface="Times New Roman" panose="02020603050405020304" pitchFamily="18" charset="0"/>
                <a:cs typeface="Times New Roman" panose="02020603050405020304" pitchFamily="18" charset="0"/>
              </a:rPr>
            </a:br>
            <a:endParaRPr lang="en-US"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5599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1" name="Freeform 11">
            <a:extLst>
              <a:ext uri="{FF2B5EF4-FFF2-40B4-BE49-F238E27FC236}">
                <a16:creationId xmlns:a16="http://schemas.microsoft.com/office/drawing/2014/main" id="{54EEEBD9-D37D-42B9-BE64-2C102B1D6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sp>
        <p:nvSpPr>
          <p:cNvPr id="12" name="Rectangle 11">
            <a:extLst>
              <a:ext uri="{FF2B5EF4-FFF2-40B4-BE49-F238E27FC236}">
                <a16:creationId xmlns:a16="http://schemas.microsoft.com/office/drawing/2014/main" id="{A2F47212-081A-4E41-8623-C5BD41ADD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9211" y="643467"/>
            <a:ext cx="8959322" cy="5571066"/>
          </a:xfrm>
          <a:prstGeom prst="rect">
            <a:avLst/>
          </a:prstGeom>
          <a:solidFill>
            <a:srgbClr val="FFFFFF"/>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diagram of a box and a box&#10;&#10;Description automatically generated with medium confidence">
            <a:extLst>
              <a:ext uri="{FF2B5EF4-FFF2-40B4-BE49-F238E27FC236}">
                <a16:creationId xmlns:a16="http://schemas.microsoft.com/office/drawing/2014/main" id="{D48C7D68-368B-3DEB-BA16-4FF080F52D1A}"/>
              </a:ext>
            </a:extLst>
          </p:cNvPr>
          <p:cNvPicPr>
            <a:picLocks noChangeAspect="1"/>
          </p:cNvPicPr>
          <p:nvPr/>
        </p:nvPicPr>
        <p:blipFill>
          <a:blip r:embed="rId2"/>
          <a:stretch>
            <a:fillRect/>
          </a:stretch>
        </p:blipFill>
        <p:spPr>
          <a:xfrm>
            <a:off x="4017278" y="862059"/>
            <a:ext cx="6103188" cy="4150168"/>
          </a:xfrm>
          <a:prstGeom prst="rect">
            <a:avLst/>
          </a:prstGeom>
        </p:spPr>
      </p:pic>
      <p:sp>
        <p:nvSpPr>
          <p:cNvPr id="4" name="TextBox 3">
            <a:extLst>
              <a:ext uri="{FF2B5EF4-FFF2-40B4-BE49-F238E27FC236}">
                <a16:creationId xmlns:a16="http://schemas.microsoft.com/office/drawing/2014/main" id="{ACB9E340-D68B-207E-F38B-F9BCE832A775}"/>
              </a:ext>
            </a:extLst>
          </p:cNvPr>
          <p:cNvSpPr txBox="1"/>
          <p:nvPr/>
        </p:nvSpPr>
        <p:spPr>
          <a:xfrm>
            <a:off x="4333897" y="5230819"/>
            <a:ext cx="8574656"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Higher balance </a:t>
            </a:r>
            <a:r>
              <a:rPr lang="en-IN" dirty="0">
                <a:latin typeface="Times New Roman" panose="02020603050405020304" pitchFamily="18" charset="0"/>
                <a:cs typeface="Times New Roman" panose="02020603050405020304" pitchFamily="18" charset="0"/>
              </a:rPr>
              <a:t>individuals are more likely to subscribe.</a:t>
            </a:r>
          </a:p>
        </p:txBody>
      </p:sp>
    </p:spTree>
    <p:extLst>
      <p:ext uri="{BB962C8B-B14F-4D97-AF65-F5344CB8AC3E}">
        <p14:creationId xmlns:p14="http://schemas.microsoft.com/office/powerpoint/2010/main" val="4177635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atMod val="92000"/>
                <a:lumMod val="120000"/>
              </a:schemeClr>
            </a:gs>
            <a:gs pos="100000">
              <a:schemeClr val="bg1">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676A1B7-E701-4157-98EE-60B57954E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2B0E8D-0593-8875-191C-D7F27D67D5E2}"/>
              </a:ext>
            </a:extLst>
          </p:cNvPr>
          <p:cNvSpPr>
            <a:spLocks noGrp="1"/>
          </p:cNvSpPr>
          <p:nvPr>
            <p:ph type="title"/>
          </p:nvPr>
        </p:nvSpPr>
        <p:spPr>
          <a:xfrm>
            <a:off x="649225" y="335200"/>
            <a:ext cx="5768830" cy="1259894"/>
          </a:xfrm>
        </p:spPr>
        <p:txBody>
          <a:bodyPr>
            <a:noAutofit/>
          </a:bodyPr>
          <a:lstStyle/>
          <a:p>
            <a:r>
              <a:rPr lang="en-IN" sz="4000" dirty="0"/>
              <a:t>Additional Key Insights</a:t>
            </a:r>
            <a:br>
              <a:rPr lang="en-IN" sz="4000" dirty="0"/>
            </a:br>
            <a:endParaRPr lang="en-US" sz="4000" dirty="0"/>
          </a:p>
        </p:txBody>
      </p:sp>
      <p:sp>
        <p:nvSpPr>
          <p:cNvPr id="16" name="Rectangle 15">
            <a:extLst>
              <a:ext uri="{FF2B5EF4-FFF2-40B4-BE49-F238E27FC236}">
                <a16:creationId xmlns:a16="http://schemas.microsoft.com/office/drawing/2014/main" id="{461F6149-3EE7-48E9-A301-FDA7205165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2882F881-D0E8-4377-C325-4AE3ED4EA921}"/>
              </a:ext>
            </a:extLst>
          </p:cNvPr>
          <p:cNvSpPr>
            <a:spLocks noGrp="1"/>
          </p:cNvSpPr>
          <p:nvPr>
            <p:ph idx="1"/>
          </p:nvPr>
        </p:nvSpPr>
        <p:spPr>
          <a:xfrm>
            <a:off x="560822" y="1992702"/>
            <a:ext cx="3297199" cy="3900151"/>
          </a:xfrm>
        </p:spPr>
        <p:txBody>
          <a:bodyPr>
            <a:normAutofit/>
          </a:bodyPr>
          <a:lstStyle/>
          <a:p>
            <a:pPr marL="0" indent="0">
              <a:buClr>
                <a:srgbClr val="F9776E"/>
              </a:buClr>
              <a:buNone/>
            </a:pPr>
            <a:r>
              <a:rPr lang="en-IN" b="1" dirty="0">
                <a:latin typeface="Times New Roman" panose="02020603050405020304" pitchFamily="18" charset="0"/>
                <a:cs typeface="Times New Roman" panose="02020603050405020304" pitchFamily="18" charset="0"/>
              </a:rPr>
              <a:t>Marital and Education Influence:</a:t>
            </a:r>
            <a:endParaRPr lang="en-IN" dirty="0">
              <a:latin typeface="Times New Roman" panose="02020603050405020304" pitchFamily="18" charset="0"/>
              <a:cs typeface="Times New Roman" panose="02020603050405020304" pitchFamily="18" charset="0"/>
            </a:endParaRPr>
          </a:p>
          <a:p>
            <a:pPr marL="742950" lvl="1" indent="-285750">
              <a:buClr>
                <a:srgbClr val="F9776E"/>
              </a:buClr>
              <a:buFont typeface="+mj-lt"/>
              <a:buAutoNum type="arabicPeriod"/>
            </a:pPr>
            <a:r>
              <a:rPr lang="en-IN" dirty="0">
                <a:latin typeface="Times New Roman" panose="02020603050405020304" pitchFamily="18" charset="0"/>
                <a:cs typeface="Times New Roman" panose="02020603050405020304" pitchFamily="18" charset="0"/>
              </a:rPr>
              <a:t>Clients with higher education are more likely to subscribe.</a:t>
            </a:r>
          </a:p>
          <a:p>
            <a:pPr marL="742950" lvl="1" indent="-285750">
              <a:buClr>
                <a:srgbClr val="F9776E"/>
              </a:buClr>
              <a:buFont typeface="+mj-lt"/>
              <a:buAutoNum type="arabicPeriod"/>
            </a:pPr>
            <a:r>
              <a:rPr lang="en-IN" dirty="0">
                <a:latin typeface="Times New Roman" panose="02020603050405020304" pitchFamily="18" charset="0"/>
                <a:cs typeface="Times New Roman" panose="02020603050405020304" pitchFamily="18" charset="0"/>
              </a:rPr>
              <a:t>Married individuals are more likely to subscribe.</a:t>
            </a:r>
          </a:p>
          <a:p>
            <a:pPr marL="742950" lvl="1" indent="-285750">
              <a:buClr>
                <a:srgbClr val="F9776E"/>
              </a:buClr>
              <a:buFont typeface="+mj-lt"/>
              <a:buAutoNum type="arabicPeriod"/>
            </a:pPr>
            <a:endParaRPr lang="en-IN" dirty="0">
              <a:latin typeface="Times New Roman" panose="02020603050405020304" pitchFamily="18" charset="0"/>
              <a:cs typeface="Times New Roman" panose="02020603050405020304" pitchFamily="18" charset="0"/>
            </a:endParaRPr>
          </a:p>
          <a:p>
            <a:pPr marL="0" indent="0">
              <a:buClr>
                <a:srgbClr val="F9776E"/>
              </a:buClr>
              <a:buNone/>
            </a:pPr>
            <a:r>
              <a:rPr lang="en-IN" b="1" dirty="0">
                <a:latin typeface="Times New Roman" panose="02020603050405020304" pitchFamily="18" charset="0"/>
                <a:cs typeface="Times New Roman" panose="02020603050405020304" pitchFamily="18" charset="0"/>
              </a:rPr>
              <a:t>Last Contact Analysis:</a:t>
            </a:r>
            <a:endParaRPr lang="en-IN" dirty="0">
              <a:latin typeface="Times New Roman" panose="02020603050405020304" pitchFamily="18" charset="0"/>
              <a:cs typeface="Times New Roman" panose="02020603050405020304" pitchFamily="18" charset="0"/>
            </a:endParaRPr>
          </a:p>
          <a:p>
            <a:pPr marL="457200" lvl="1" indent="0">
              <a:buClr>
                <a:srgbClr val="F9776E"/>
              </a:buClr>
              <a:buNone/>
            </a:pPr>
            <a:r>
              <a:rPr lang="en-IN" dirty="0">
                <a:latin typeface="Times New Roman" panose="02020603050405020304" pitchFamily="18" charset="0"/>
                <a:cs typeface="Times New Roman" panose="02020603050405020304" pitchFamily="18" charset="0"/>
              </a:rPr>
              <a:t>Shorter and high quality calls are more effective.</a:t>
            </a:r>
          </a:p>
          <a:p>
            <a:pPr>
              <a:buClr>
                <a:srgbClr val="F9776E"/>
              </a:buClr>
            </a:pPr>
            <a:endParaRPr lang="en-US" dirty="0">
              <a:latin typeface="Times New Roman" panose="02020603050405020304" pitchFamily="18" charset="0"/>
              <a:cs typeface="Times New Roman" panose="02020603050405020304" pitchFamily="18" charset="0"/>
            </a:endParaRPr>
          </a:p>
        </p:txBody>
      </p:sp>
      <p:pic>
        <p:nvPicPr>
          <p:cNvPr id="9" name="Picture 8" descr="A graph of different colored squares&#10;&#10;Description automatically generated">
            <a:extLst>
              <a:ext uri="{FF2B5EF4-FFF2-40B4-BE49-F238E27FC236}">
                <a16:creationId xmlns:a16="http://schemas.microsoft.com/office/drawing/2014/main" id="{91C396B9-4328-38E7-4C47-2033D5F8ABA2}"/>
              </a:ext>
            </a:extLst>
          </p:cNvPr>
          <p:cNvPicPr>
            <a:picLocks noChangeAspect="1"/>
          </p:cNvPicPr>
          <p:nvPr/>
        </p:nvPicPr>
        <p:blipFill>
          <a:blip r:embed="rId2"/>
          <a:stretch>
            <a:fillRect/>
          </a:stretch>
        </p:blipFill>
        <p:spPr>
          <a:xfrm>
            <a:off x="4014079" y="965147"/>
            <a:ext cx="3804515" cy="2568046"/>
          </a:xfrm>
          <a:prstGeom prst="rect">
            <a:avLst/>
          </a:prstGeom>
        </p:spPr>
      </p:pic>
      <p:pic>
        <p:nvPicPr>
          <p:cNvPr id="5" name="Picture 4" descr="A graph of a bar graph&#10;&#10;Description automatically generated with medium confidence">
            <a:extLst>
              <a:ext uri="{FF2B5EF4-FFF2-40B4-BE49-F238E27FC236}">
                <a16:creationId xmlns:a16="http://schemas.microsoft.com/office/drawing/2014/main" id="{CE187D7A-60B6-C19E-DFE9-981E6CC67D6C}"/>
              </a:ext>
            </a:extLst>
          </p:cNvPr>
          <p:cNvPicPr>
            <a:picLocks noChangeAspect="1"/>
          </p:cNvPicPr>
          <p:nvPr/>
        </p:nvPicPr>
        <p:blipFill>
          <a:blip r:embed="rId3"/>
          <a:stretch>
            <a:fillRect/>
          </a:stretch>
        </p:blipFill>
        <p:spPr>
          <a:xfrm>
            <a:off x="7826662" y="865194"/>
            <a:ext cx="3862629" cy="2674869"/>
          </a:xfrm>
          <a:prstGeom prst="rect">
            <a:avLst/>
          </a:prstGeom>
        </p:spPr>
      </p:pic>
      <p:pic>
        <p:nvPicPr>
          <p:cNvPr id="4" name="Picture 3" descr="A graph with a bar&#10;&#10;Description automatically generated with medium confidence">
            <a:extLst>
              <a:ext uri="{FF2B5EF4-FFF2-40B4-BE49-F238E27FC236}">
                <a16:creationId xmlns:a16="http://schemas.microsoft.com/office/drawing/2014/main" id="{B0A1E8B4-81E0-62AD-166D-7FE1F3E39F17}"/>
              </a:ext>
            </a:extLst>
          </p:cNvPr>
          <p:cNvPicPr>
            <a:picLocks noChangeAspect="1"/>
          </p:cNvPicPr>
          <p:nvPr/>
        </p:nvPicPr>
        <p:blipFill>
          <a:blip r:embed="rId4"/>
          <a:stretch>
            <a:fillRect/>
          </a:stretch>
        </p:blipFill>
        <p:spPr>
          <a:xfrm>
            <a:off x="4014079" y="3568340"/>
            <a:ext cx="3832910" cy="2568047"/>
          </a:xfrm>
          <a:prstGeom prst="rect">
            <a:avLst/>
          </a:prstGeom>
        </p:spPr>
      </p:pic>
      <p:pic>
        <p:nvPicPr>
          <p:cNvPr id="6" name="Picture 5" descr="A graph of a number of people&#10;&#10;Description automatically generated with medium confidence">
            <a:extLst>
              <a:ext uri="{FF2B5EF4-FFF2-40B4-BE49-F238E27FC236}">
                <a16:creationId xmlns:a16="http://schemas.microsoft.com/office/drawing/2014/main" id="{177C8F90-C589-13E4-BD41-3D62FC4A4F68}"/>
              </a:ext>
            </a:extLst>
          </p:cNvPr>
          <p:cNvPicPr>
            <a:picLocks noChangeAspect="1"/>
          </p:cNvPicPr>
          <p:nvPr/>
        </p:nvPicPr>
        <p:blipFill>
          <a:blip r:embed="rId5"/>
          <a:stretch>
            <a:fillRect/>
          </a:stretch>
        </p:blipFill>
        <p:spPr>
          <a:xfrm>
            <a:off x="7818594" y="3468388"/>
            <a:ext cx="4016888" cy="2711398"/>
          </a:xfrm>
          <a:prstGeom prst="rect">
            <a:avLst/>
          </a:prstGeom>
        </p:spPr>
      </p:pic>
      <p:sp>
        <p:nvSpPr>
          <p:cNvPr id="18" name="Freeform 12">
            <a:extLst>
              <a:ext uri="{FF2B5EF4-FFF2-40B4-BE49-F238E27FC236}">
                <a16:creationId xmlns:a16="http://schemas.microsoft.com/office/drawing/2014/main" id="{B6620708-CAB7-4DFE-A7EB-1FDE81278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099293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0" name="Freeform 11">
            <a:extLst>
              <a:ext uri="{FF2B5EF4-FFF2-40B4-BE49-F238E27FC236}">
                <a16:creationId xmlns:a16="http://schemas.microsoft.com/office/drawing/2014/main" id="{54EEEBD9-D37D-42B9-BE64-2C102B1D6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sp>
        <p:nvSpPr>
          <p:cNvPr id="9" name="Rectangle 8">
            <a:extLst>
              <a:ext uri="{FF2B5EF4-FFF2-40B4-BE49-F238E27FC236}">
                <a16:creationId xmlns:a16="http://schemas.microsoft.com/office/drawing/2014/main" id="{A2F47212-081A-4E41-8623-C5BD41ADD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9211" y="643467"/>
            <a:ext cx="8959322" cy="5571066"/>
          </a:xfrm>
          <a:prstGeom prst="rect">
            <a:avLst/>
          </a:prstGeom>
          <a:solidFill>
            <a:srgbClr val="FFFFFF"/>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graph of a number of different colored bars&#10;&#10;Description automatically generated">
            <a:extLst>
              <a:ext uri="{FF2B5EF4-FFF2-40B4-BE49-F238E27FC236}">
                <a16:creationId xmlns:a16="http://schemas.microsoft.com/office/drawing/2014/main" id="{E9FB8D07-FC4C-05C9-36AF-9EF68CEB28E2}"/>
              </a:ext>
            </a:extLst>
          </p:cNvPr>
          <p:cNvPicPr>
            <a:picLocks noChangeAspect="1"/>
          </p:cNvPicPr>
          <p:nvPr/>
        </p:nvPicPr>
        <p:blipFill>
          <a:blip r:embed="rId2"/>
          <a:stretch>
            <a:fillRect/>
          </a:stretch>
        </p:blipFill>
        <p:spPr>
          <a:xfrm>
            <a:off x="3886015" y="962880"/>
            <a:ext cx="6762207" cy="4014562"/>
          </a:xfrm>
          <a:prstGeom prst="rect">
            <a:avLst/>
          </a:prstGeom>
        </p:spPr>
      </p:pic>
      <p:sp>
        <p:nvSpPr>
          <p:cNvPr id="3" name="TextBox 2">
            <a:extLst>
              <a:ext uri="{FF2B5EF4-FFF2-40B4-BE49-F238E27FC236}">
                <a16:creationId xmlns:a16="http://schemas.microsoft.com/office/drawing/2014/main" id="{CA3E2677-DCF3-A2A3-BCBE-4F7045BEA23F}"/>
              </a:ext>
            </a:extLst>
          </p:cNvPr>
          <p:cNvSpPr txBox="1"/>
          <p:nvPr/>
        </p:nvSpPr>
        <p:spPr>
          <a:xfrm>
            <a:off x="3255835" y="5118934"/>
            <a:ext cx="8022566" cy="738664"/>
          </a:xfrm>
          <a:prstGeom prst="rect">
            <a:avLst/>
          </a:prstGeom>
          <a:noFill/>
        </p:spPr>
        <p:txBody>
          <a:bodyPr wrap="square" rtlCol="0">
            <a:spAutoFit/>
          </a:bodyPr>
          <a:lstStyle/>
          <a:p>
            <a:r>
              <a:rPr lang="en-US" sz="1400" b="1" dirty="0"/>
              <a:t>May</a:t>
            </a:r>
            <a:r>
              <a:rPr lang="en-US" sz="1400" dirty="0"/>
              <a:t> having high activity but low effectiveness. Months such as </a:t>
            </a:r>
            <a:r>
              <a:rPr lang="en-US" sz="1400" b="1" dirty="0"/>
              <a:t>September</a:t>
            </a:r>
            <a:r>
              <a:rPr lang="en-US" sz="1400" dirty="0"/>
              <a:t>, </a:t>
            </a:r>
            <a:r>
              <a:rPr lang="en-US" sz="1400" b="1" dirty="0"/>
              <a:t>October</a:t>
            </a:r>
            <a:r>
              <a:rPr lang="en-US" sz="1400" dirty="0"/>
              <a:t>, and </a:t>
            </a:r>
            <a:r>
              <a:rPr lang="en-US" sz="1400" b="1" dirty="0"/>
              <a:t>December</a:t>
            </a:r>
            <a:r>
              <a:rPr lang="en-US" sz="1400" dirty="0"/>
              <a:t> have very low contact volumes. These months could be explored further to identify potential untapped opportunities.</a:t>
            </a:r>
          </a:p>
        </p:txBody>
      </p:sp>
    </p:spTree>
    <p:extLst>
      <p:ext uri="{BB962C8B-B14F-4D97-AF65-F5344CB8AC3E}">
        <p14:creationId xmlns:p14="http://schemas.microsoft.com/office/powerpoint/2010/main" val="40926358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20000"/>
              </a:schemeClr>
            </a:gs>
            <a:gs pos="100000">
              <a:schemeClr val="bg2">
                <a:shade val="98000"/>
                <a:satMod val="120000"/>
                <a:lumMod val="98000"/>
              </a:schemeClr>
            </a:gs>
          </a:gsLst>
          <a:lin ang="5400000" scaled="0"/>
        </a:gra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D429C98-7758-FA27-5A8D-85BB64C409D1}"/>
              </a:ext>
            </a:extLst>
          </p:cNvPr>
          <p:cNvSpPr>
            <a:spLocks noGrp="1"/>
          </p:cNvSpPr>
          <p:nvPr>
            <p:ph idx="1"/>
          </p:nvPr>
        </p:nvSpPr>
        <p:spPr>
          <a:xfrm>
            <a:off x="1816580" y="1403581"/>
            <a:ext cx="9950118" cy="5025572"/>
          </a:xfrm>
        </p:spPr>
        <p:txBody>
          <a:bodyPr/>
          <a:lstStyle/>
          <a:p>
            <a:pPr marL="0" indent="0">
              <a:buNone/>
            </a:pPr>
            <a:r>
              <a:rPr lang="en-US" dirty="0"/>
              <a:t>1. </a:t>
            </a:r>
            <a:r>
              <a:rPr lang="en-US" dirty="0">
                <a:latin typeface="Times New Roman" panose="02020603050405020304" pitchFamily="18" charset="0"/>
                <a:cs typeface="Times New Roman" panose="02020603050405020304" pitchFamily="18" charset="0"/>
              </a:rPr>
              <a:t>What client demographic and financial attributes are most predictive of a term deposit subscription?</a:t>
            </a:r>
          </a:p>
          <a:p>
            <a:pPr marL="0" indent="0">
              <a:buNone/>
            </a:pPr>
            <a:r>
              <a:rPr lang="en-US" dirty="0">
                <a:latin typeface="Times New Roman" panose="02020603050405020304" pitchFamily="18" charset="0"/>
                <a:cs typeface="Times New Roman" panose="02020603050405020304" pitchFamily="18" charset="0"/>
              </a:rPr>
              <a:t> - </a:t>
            </a:r>
            <a:r>
              <a:rPr lang="en-US" sz="1600" dirty="0">
                <a:latin typeface="Times New Roman" panose="02020603050405020304" pitchFamily="18" charset="0"/>
                <a:cs typeface="Times New Roman" panose="02020603050405020304" pitchFamily="18" charset="0"/>
              </a:rPr>
              <a:t>Identify client characteristics influencing subscription rates for targeted outreach.</a:t>
            </a:r>
          </a:p>
          <a:p>
            <a:pPr marL="0" indent="0">
              <a:buNone/>
            </a:pPr>
            <a:r>
              <a:rPr lang="en-IN" dirty="0">
                <a:latin typeface="Times New Roman" panose="02020603050405020304" pitchFamily="18" charset="0"/>
                <a:cs typeface="Times New Roman" panose="02020603050405020304" pitchFamily="18" charset="0"/>
              </a:rPr>
              <a:t>												</a:t>
            </a:r>
          </a:p>
          <a:p>
            <a:pPr marL="0" indent="0">
              <a:buNone/>
            </a:pPr>
            <a:r>
              <a:rPr lang="en-IN" dirty="0">
                <a:latin typeface="Times New Roman" panose="02020603050405020304" pitchFamily="18" charset="0"/>
                <a:cs typeface="Times New Roman" panose="02020603050405020304" pitchFamily="18" charset="0"/>
              </a:rPr>
              <a:t>											</a:t>
            </a:r>
          </a:p>
        </p:txBody>
      </p:sp>
      <p:sp>
        <p:nvSpPr>
          <p:cNvPr id="7" name="Title 6">
            <a:extLst>
              <a:ext uri="{FF2B5EF4-FFF2-40B4-BE49-F238E27FC236}">
                <a16:creationId xmlns:a16="http://schemas.microsoft.com/office/drawing/2014/main" id="{338F387E-01E1-96D3-9D4A-E5F224324906}"/>
              </a:ext>
            </a:extLst>
          </p:cNvPr>
          <p:cNvSpPr>
            <a:spLocks noGrp="1"/>
          </p:cNvSpPr>
          <p:nvPr>
            <p:ph type="title"/>
          </p:nvPr>
        </p:nvSpPr>
        <p:spPr>
          <a:xfrm>
            <a:off x="1891176" y="482343"/>
            <a:ext cx="8911687" cy="410792"/>
          </a:xfrm>
        </p:spPr>
        <p:txBody>
          <a:bodyPr>
            <a:normAutofit fontScale="90000"/>
          </a:bodyPr>
          <a:lstStyle/>
          <a:p>
            <a:r>
              <a:rPr lang="en-US" dirty="0"/>
              <a:t>Research Questions</a:t>
            </a:r>
            <a:br>
              <a:rPr lang="en-US" sz="1400" dirty="0"/>
            </a:br>
            <a:br>
              <a:rPr lang="en-US" sz="1400" dirty="0"/>
            </a:br>
            <a:endParaRPr lang="en-IN" sz="1400" dirty="0"/>
          </a:p>
        </p:txBody>
      </p:sp>
      <p:pic>
        <p:nvPicPr>
          <p:cNvPr id="10" name="Picture 9">
            <a:extLst>
              <a:ext uri="{FF2B5EF4-FFF2-40B4-BE49-F238E27FC236}">
                <a16:creationId xmlns:a16="http://schemas.microsoft.com/office/drawing/2014/main" id="{060453CB-D1E4-FFAD-1BA8-3054F67B1EB5}"/>
              </a:ext>
            </a:extLst>
          </p:cNvPr>
          <p:cNvPicPr>
            <a:picLocks noChangeAspect="1"/>
          </p:cNvPicPr>
          <p:nvPr/>
        </p:nvPicPr>
        <p:blipFill>
          <a:blip r:embed="rId2"/>
          <a:stretch>
            <a:fillRect/>
          </a:stretch>
        </p:blipFill>
        <p:spPr>
          <a:xfrm>
            <a:off x="2652701" y="2579910"/>
            <a:ext cx="2415484" cy="1920437"/>
          </a:xfrm>
          <a:prstGeom prst="rect">
            <a:avLst/>
          </a:prstGeom>
        </p:spPr>
      </p:pic>
      <p:sp>
        <p:nvSpPr>
          <p:cNvPr id="16" name="TextBox 15">
            <a:extLst>
              <a:ext uri="{FF2B5EF4-FFF2-40B4-BE49-F238E27FC236}">
                <a16:creationId xmlns:a16="http://schemas.microsoft.com/office/drawing/2014/main" id="{F82338B1-1C78-7E7C-FAC6-4F92236BAC9D}"/>
              </a:ext>
            </a:extLst>
          </p:cNvPr>
          <p:cNvSpPr txBox="1"/>
          <p:nvPr/>
        </p:nvSpPr>
        <p:spPr>
          <a:xfrm>
            <a:off x="6647489" y="2579910"/>
            <a:ext cx="4542668" cy="2400657"/>
          </a:xfrm>
          <a:prstGeom prst="rect">
            <a:avLst/>
          </a:prstGeom>
          <a:noFill/>
        </p:spPr>
        <p:txBody>
          <a:bodyPr wrap="square" rtlCol="0">
            <a:spAutoFit/>
          </a:bodyPr>
          <a:lstStyle/>
          <a:p>
            <a:pPr marL="285750" indent="-285750">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Clients with higher balances</a:t>
            </a:r>
          </a:p>
          <a:p>
            <a:pPr marL="285750" indent="-285750">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Retirees and students</a:t>
            </a:r>
          </a:p>
          <a:p>
            <a:pPr marL="285750" indent="-285750">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Higher education levels (tertiary)</a:t>
            </a:r>
          </a:p>
          <a:p>
            <a:pPr marL="285750" indent="-285750">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Blue-collar workers and entrepreneurs are less responsive.</a:t>
            </a:r>
          </a:p>
          <a:p>
            <a:pPr marL="285750" indent="-285750">
              <a:buFont typeface="Arial" panose="020B0604020202020204" pitchFamily="34" charset="0"/>
              <a:buChar char="•"/>
            </a:pPr>
            <a:endParaRPr lang="en-US" sz="15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Explains ~5% of subscription variance, typical for behavioral models.</a:t>
            </a:r>
          </a:p>
          <a:p>
            <a:pPr marL="285750" indent="-285750">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Missing external factors (e.g., income) and non-linear relationships.</a:t>
            </a:r>
          </a:p>
        </p:txBody>
      </p:sp>
      <p:pic>
        <p:nvPicPr>
          <p:cNvPr id="3" name="Picture 2">
            <a:extLst>
              <a:ext uri="{FF2B5EF4-FFF2-40B4-BE49-F238E27FC236}">
                <a16:creationId xmlns:a16="http://schemas.microsoft.com/office/drawing/2014/main" id="{6F5D4872-9D7E-454B-EA6E-532324A72159}"/>
              </a:ext>
            </a:extLst>
          </p:cNvPr>
          <p:cNvPicPr>
            <a:picLocks noChangeAspect="1"/>
          </p:cNvPicPr>
          <p:nvPr/>
        </p:nvPicPr>
        <p:blipFill>
          <a:blip r:embed="rId3"/>
          <a:stretch>
            <a:fillRect/>
          </a:stretch>
        </p:blipFill>
        <p:spPr>
          <a:xfrm>
            <a:off x="2652701" y="4661707"/>
            <a:ext cx="3067064" cy="318860"/>
          </a:xfrm>
          <a:prstGeom prst="rect">
            <a:avLst/>
          </a:prstGeom>
        </p:spPr>
      </p:pic>
    </p:spTree>
    <p:extLst>
      <p:ext uri="{BB962C8B-B14F-4D97-AF65-F5344CB8AC3E}">
        <p14:creationId xmlns:p14="http://schemas.microsoft.com/office/powerpoint/2010/main" val="40499048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20000"/>
              </a:schemeClr>
            </a:gs>
            <a:gs pos="100000">
              <a:schemeClr val="bg2">
                <a:shade val="98000"/>
                <a:satMod val="120000"/>
                <a:lumMod val="98000"/>
              </a:schemeClr>
            </a:gs>
          </a:gsLst>
          <a:lin ang="5400000" scaled="0"/>
        </a:grad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3B37698D-E4DC-85B5-06C3-5776CFFBEADD}"/>
              </a:ext>
            </a:extLst>
          </p:cNvPr>
          <p:cNvPicPr>
            <a:picLocks noGrp="1" noChangeAspect="1"/>
          </p:cNvPicPr>
          <p:nvPr>
            <p:ph idx="1"/>
          </p:nvPr>
        </p:nvPicPr>
        <p:blipFill>
          <a:blip r:embed="rId2"/>
          <a:stretch>
            <a:fillRect/>
          </a:stretch>
        </p:blipFill>
        <p:spPr>
          <a:xfrm>
            <a:off x="1868964" y="2216566"/>
            <a:ext cx="5464003" cy="2936679"/>
          </a:xfrm>
        </p:spPr>
      </p:pic>
      <p:sp>
        <p:nvSpPr>
          <p:cNvPr id="7" name="TextBox 6">
            <a:extLst>
              <a:ext uri="{FF2B5EF4-FFF2-40B4-BE49-F238E27FC236}">
                <a16:creationId xmlns:a16="http://schemas.microsoft.com/office/drawing/2014/main" id="{02F78A0F-299B-79B2-8AED-8D7C2A906CF5}"/>
              </a:ext>
            </a:extLst>
          </p:cNvPr>
          <p:cNvSpPr txBox="1"/>
          <p:nvPr/>
        </p:nvSpPr>
        <p:spPr>
          <a:xfrm>
            <a:off x="1800447" y="744280"/>
            <a:ext cx="9484241" cy="86177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2. Which campaign-related factors are associated with higher subscription rates?</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 Discover effective campaign strategies and refine marketing tactics.</a:t>
            </a:r>
            <a:endParaRPr lang="en-IN" sz="16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22640B43-D735-C677-BF5D-24F3235BBA10}"/>
              </a:ext>
            </a:extLst>
          </p:cNvPr>
          <p:cNvSpPr txBox="1"/>
          <p:nvPr/>
        </p:nvSpPr>
        <p:spPr>
          <a:xfrm>
            <a:off x="7726324" y="2360427"/>
            <a:ext cx="3707219" cy="147732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High quality shorter duration calls.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High Impact months like October, and September.</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Prioritize Cellular Contact Methods. </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265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20000"/>
              </a:schemeClr>
            </a:gs>
            <a:gs pos="100000">
              <a:schemeClr val="bg2">
                <a:shade val="98000"/>
                <a:satMod val="120000"/>
                <a:lumMod val="98000"/>
              </a:schemeClr>
            </a:gs>
          </a:gsLst>
          <a:lin ang="5400000" scaled="0"/>
        </a:gradFill>
        <a:effectLst/>
      </p:bgPr>
    </p:bg>
    <p:spTree>
      <p:nvGrpSpPr>
        <p:cNvPr id="1" name="">
          <a:extLst>
            <a:ext uri="{FF2B5EF4-FFF2-40B4-BE49-F238E27FC236}">
              <a16:creationId xmlns:a16="http://schemas.microsoft.com/office/drawing/2014/main" id="{37D69422-FE01-921C-358A-9262EC1F98F4}"/>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19C48C88-66EF-3E21-0513-4780D8A3FF7E}"/>
              </a:ext>
            </a:extLst>
          </p:cNvPr>
          <p:cNvSpPr txBox="1"/>
          <p:nvPr/>
        </p:nvSpPr>
        <p:spPr>
          <a:xfrm>
            <a:off x="1736652" y="772633"/>
            <a:ext cx="10115106" cy="86177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3. How do previous campaign interactions affect the likelihood of a successful subscription?</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 Assess the impact of prior interactions to improve follow-up strategies.</a:t>
            </a:r>
            <a:endParaRPr lang="en-IN" sz="16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C069BDF0-DB1C-5FD0-09EE-C28D630A2DBC}"/>
              </a:ext>
            </a:extLst>
          </p:cNvPr>
          <p:cNvSpPr txBox="1"/>
          <p:nvPr/>
        </p:nvSpPr>
        <p:spPr>
          <a:xfrm>
            <a:off x="5942089" y="2248722"/>
            <a:ext cx="5590693" cy="1754326"/>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Majority of clients had no previous interactions or were contacted a long time ago. </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This limits the model's ability to establish meaningful patterns.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Efforts should prioritize re-engaging clients with no prior interactions.</a:t>
            </a:r>
            <a:endParaRPr lang="en-IN"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53531A8-DADD-00F5-6A35-9F6A35658CDE}"/>
              </a:ext>
            </a:extLst>
          </p:cNvPr>
          <p:cNvPicPr>
            <a:picLocks noChangeAspect="1"/>
          </p:cNvPicPr>
          <p:nvPr/>
        </p:nvPicPr>
        <p:blipFill>
          <a:blip r:embed="rId2"/>
          <a:stretch>
            <a:fillRect/>
          </a:stretch>
        </p:blipFill>
        <p:spPr>
          <a:xfrm>
            <a:off x="2309300" y="2326694"/>
            <a:ext cx="3177101" cy="1827088"/>
          </a:xfrm>
          <a:prstGeom prst="rect">
            <a:avLst/>
          </a:prstGeom>
        </p:spPr>
      </p:pic>
      <p:pic>
        <p:nvPicPr>
          <p:cNvPr id="12" name="Picture 11">
            <a:extLst>
              <a:ext uri="{FF2B5EF4-FFF2-40B4-BE49-F238E27FC236}">
                <a16:creationId xmlns:a16="http://schemas.microsoft.com/office/drawing/2014/main" id="{26AD1A5A-AEB4-344F-810E-4D09FADCE462}"/>
              </a:ext>
            </a:extLst>
          </p:cNvPr>
          <p:cNvPicPr>
            <a:picLocks noChangeAspect="1"/>
          </p:cNvPicPr>
          <p:nvPr/>
        </p:nvPicPr>
        <p:blipFill>
          <a:blip r:embed="rId3"/>
          <a:stretch>
            <a:fillRect/>
          </a:stretch>
        </p:blipFill>
        <p:spPr>
          <a:xfrm>
            <a:off x="2309300" y="4369379"/>
            <a:ext cx="3482235" cy="386915"/>
          </a:xfrm>
          <a:prstGeom prst="rect">
            <a:avLst/>
          </a:prstGeom>
        </p:spPr>
      </p:pic>
    </p:spTree>
    <p:extLst>
      <p:ext uri="{BB962C8B-B14F-4D97-AF65-F5344CB8AC3E}">
        <p14:creationId xmlns:p14="http://schemas.microsoft.com/office/powerpoint/2010/main" val="27708363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0BEF9-AB6F-E574-73FB-C8F6344CCC49}"/>
              </a:ext>
            </a:extLst>
          </p:cNvPr>
          <p:cNvSpPr>
            <a:spLocks noGrp="1"/>
          </p:cNvSpPr>
          <p:nvPr>
            <p:ph type="title"/>
          </p:nvPr>
        </p:nvSpPr>
        <p:spPr/>
        <p:txBody>
          <a:bodyPr>
            <a:noAutofit/>
          </a:bodyPr>
          <a:lstStyle/>
          <a:p>
            <a:r>
              <a:rPr lang="en-IN" sz="4000" dirty="0"/>
              <a:t>Challenges</a:t>
            </a:r>
            <a:br>
              <a:rPr lang="en-IN" sz="4500" dirty="0"/>
            </a:br>
            <a:endParaRPr lang="en-US" sz="4500" dirty="0"/>
          </a:p>
        </p:txBody>
      </p:sp>
      <p:sp>
        <p:nvSpPr>
          <p:cNvPr id="3" name="Content Placeholder 2">
            <a:extLst>
              <a:ext uri="{FF2B5EF4-FFF2-40B4-BE49-F238E27FC236}">
                <a16:creationId xmlns:a16="http://schemas.microsoft.com/office/drawing/2014/main" id="{626C3A76-4CF0-1EF6-58CA-FBEB6C2B812C}"/>
              </a:ext>
            </a:extLst>
          </p:cNvPr>
          <p:cNvSpPr>
            <a:spLocks noGrp="1"/>
          </p:cNvSpPr>
          <p:nvPr>
            <p:ph idx="1"/>
          </p:nvPr>
        </p:nvSpPr>
        <p:spPr>
          <a:xfrm>
            <a:off x="2592925" y="2384902"/>
            <a:ext cx="7972462" cy="3777622"/>
          </a:xfrm>
        </p:spPr>
        <p:txBody>
          <a:bodyPr/>
          <a:lstStyle/>
          <a:p>
            <a:pPr marL="0" indent="0" algn="just">
              <a:buNone/>
            </a:pPr>
            <a:r>
              <a:rPr lang="en-US" dirty="0">
                <a:latin typeface="Times New Roman" panose="02020603050405020304" pitchFamily="18" charset="0"/>
                <a:cs typeface="Times New Roman" panose="02020603050405020304" pitchFamily="18" charset="0"/>
              </a:rPr>
              <a:t>The absence of high volume of previous interactions with clients lacked variability. The dominance of an unknown category limited the predictive power.</a:t>
            </a:r>
          </a:p>
          <a:p>
            <a:pPr marL="0" indent="0" algn="just">
              <a:buNone/>
            </a:pPr>
            <a:r>
              <a:rPr lang="en-US" dirty="0">
                <a:latin typeface="Times New Roman" panose="02020603050405020304" pitchFamily="18" charset="0"/>
                <a:cs typeface="Times New Roman" panose="02020603050405020304" pitchFamily="18" charset="0"/>
              </a:rPr>
              <a:t>Low R-squared values highlighted data and model limitations, such as missing features and linear assumptions, requiring better preprocessing and advanced modeling techniques.</a:t>
            </a:r>
          </a:p>
        </p:txBody>
      </p:sp>
    </p:spTree>
    <p:extLst>
      <p:ext uri="{BB962C8B-B14F-4D97-AF65-F5344CB8AC3E}">
        <p14:creationId xmlns:p14="http://schemas.microsoft.com/office/powerpoint/2010/main" val="7466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5D88C-3F75-E3EC-AA9C-C98737291F7F}"/>
              </a:ext>
            </a:extLst>
          </p:cNvPr>
          <p:cNvSpPr>
            <a:spLocks noGrp="1"/>
          </p:cNvSpPr>
          <p:nvPr>
            <p:ph type="title"/>
          </p:nvPr>
        </p:nvSpPr>
        <p:spPr/>
        <p:txBody>
          <a:bodyPr>
            <a:noAutofit/>
          </a:bodyPr>
          <a:lstStyle/>
          <a:p>
            <a:r>
              <a:rPr lang="en-IN" sz="4000" dirty="0"/>
              <a:t>Conclusion</a:t>
            </a:r>
            <a:br>
              <a:rPr lang="en-IN" sz="4500" dirty="0"/>
            </a:br>
            <a:endParaRPr lang="en-US" sz="4500" dirty="0"/>
          </a:p>
        </p:txBody>
      </p:sp>
      <p:sp>
        <p:nvSpPr>
          <p:cNvPr id="3" name="Content Placeholder 2">
            <a:extLst>
              <a:ext uri="{FF2B5EF4-FFF2-40B4-BE49-F238E27FC236}">
                <a16:creationId xmlns:a16="http://schemas.microsoft.com/office/drawing/2014/main" id="{DF020491-8BBC-2CA0-F7F7-BBE8CA0D102F}"/>
              </a:ext>
            </a:extLst>
          </p:cNvPr>
          <p:cNvSpPr>
            <a:spLocks noGrp="1"/>
          </p:cNvSpPr>
          <p:nvPr>
            <p:ph idx="1"/>
          </p:nvPr>
        </p:nvSpPr>
        <p:spPr>
          <a:xfrm>
            <a:off x="2592925" y="2714847"/>
            <a:ext cx="8507466" cy="3777622"/>
          </a:xfrm>
        </p:spPr>
        <p:txBody>
          <a:bodyPr>
            <a:normAutofit/>
          </a:bodyPr>
          <a:lstStyle/>
          <a:p>
            <a:pPr marL="0" indent="0" algn="just">
              <a:buNone/>
            </a:pPr>
            <a:r>
              <a:rPr lang="en-US" dirty="0">
                <a:latin typeface="Times New Roman" panose="02020603050405020304" pitchFamily="18" charset="0"/>
                <a:cs typeface="Times New Roman" panose="02020603050405020304" pitchFamily="18" charset="0"/>
              </a:rPr>
              <a:t>The analysis revealed key insights into client demographics, campaign strategies, and past interactions, enabling targeted outreach. Despite challenges like data imbalance, actionable recommendations were identified to optimize subscription rates and campaign effectiveness.</a:t>
            </a:r>
          </a:p>
          <a:p>
            <a:pPr marL="0" indent="0" algn="just">
              <a:buNone/>
            </a:pPr>
            <a:r>
              <a:rPr lang="en-US" dirty="0">
                <a:latin typeface="Times New Roman" panose="02020603050405020304" pitchFamily="18" charset="0"/>
                <a:cs typeface="Times New Roman" panose="02020603050405020304" pitchFamily="18" charset="0"/>
              </a:rPr>
              <a:t>Future work involves incorporating additional client data, exploring advanced models, addressing data imbalance, refining campaign timing, and evaluating multi-channel outreach strategies for improved predictions.</a:t>
            </a:r>
          </a:p>
        </p:txBody>
      </p:sp>
    </p:spTree>
    <p:extLst>
      <p:ext uri="{BB962C8B-B14F-4D97-AF65-F5344CB8AC3E}">
        <p14:creationId xmlns:p14="http://schemas.microsoft.com/office/powerpoint/2010/main" val="12944814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atMod val="92000"/>
                <a:lumMod val="120000"/>
              </a:schemeClr>
            </a:gs>
            <a:gs pos="100000">
              <a:schemeClr val="bg1">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584FD149-94B6-4257-AB5B-C478E6038F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C0D47FE9-2C99-CEE1-027C-909FE973EF5F}"/>
              </a:ext>
            </a:extLst>
          </p:cNvPr>
          <p:cNvSpPr>
            <a:spLocks noGrp="1"/>
          </p:cNvSpPr>
          <p:nvPr>
            <p:ph type="title"/>
          </p:nvPr>
        </p:nvSpPr>
        <p:spPr>
          <a:xfrm>
            <a:off x="649224" y="645106"/>
            <a:ext cx="5122652" cy="1259894"/>
          </a:xfrm>
        </p:spPr>
        <p:txBody>
          <a:bodyPr>
            <a:normAutofit/>
          </a:bodyPr>
          <a:lstStyle/>
          <a:p>
            <a:r>
              <a:rPr lang="en-IN" sz="4500" dirty="0"/>
              <a:t>Introduction</a:t>
            </a:r>
            <a:endParaRPr lang="en-US" sz="4500" dirty="0"/>
          </a:p>
        </p:txBody>
      </p:sp>
      <p:sp>
        <p:nvSpPr>
          <p:cNvPr id="64" name="Rectangle 63">
            <a:extLst>
              <a:ext uri="{FF2B5EF4-FFF2-40B4-BE49-F238E27FC236}">
                <a16:creationId xmlns:a16="http://schemas.microsoft.com/office/drawing/2014/main" id="{4743F4F4-276D-4A4D-930A-0530386F9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F2722DCD-1FA0-1D09-3D97-5D51DC112AE9}"/>
              </a:ext>
            </a:extLst>
          </p:cNvPr>
          <p:cNvSpPr>
            <a:spLocks noGrp="1"/>
          </p:cNvSpPr>
          <p:nvPr>
            <p:ph idx="1"/>
          </p:nvPr>
        </p:nvSpPr>
        <p:spPr>
          <a:xfrm>
            <a:off x="649224" y="1905000"/>
            <a:ext cx="5380640" cy="4090358"/>
          </a:xfrm>
        </p:spPr>
        <p:txBody>
          <a:bodyPr>
            <a:normAutofit/>
          </a:bodyPr>
          <a:lstStyle/>
          <a:p>
            <a:pPr marL="0" indent="0">
              <a:lnSpc>
                <a:spcPct val="90000"/>
              </a:lnSpc>
              <a:buNone/>
            </a:pPr>
            <a:r>
              <a:rPr lang="en-IN" sz="2200" b="1" dirty="0">
                <a:solidFill>
                  <a:schemeClr val="accent2">
                    <a:lumMod val="75000"/>
                  </a:schemeClr>
                </a:solidFill>
                <a:latin typeface="Times New Roman" panose="02020603050405020304" pitchFamily="18" charset="0"/>
                <a:cs typeface="Times New Roman" panose="02020603050405020304" pitchFamily="18" charset="0"/>
              </a:rPr>
              <a:t>Overview of the Project</a:t>
            </a:r>
            <a:r>
              <a:rPr lang="en-IN" sz="2200" dirty="0">
                <a:solidFill>
                  <a:schemeClr val="accent2">
                    <a:lumMod val="75000"/>
                  </a:schemeClr>
                </a:solidFill>
                <a:latin typeface="Times New Roman" panose="02020603050405020304" pitchFamily="18" charset="0"/>
                <a:cs typeface="Times New Roman" panose="02020603050405020304" pitchFamily="18" charset="0"/>
              </a:rPr>
              <a:t> </a:t>
            </a:r>
          </a:p>
          <a:p>
            <a:pPr>
              <a:lnSpc>
                <a:spcPct val="90000"/>
              </a:lnSpc>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pPr marL="0" indent="0">
              <a:lnSpc>
                <a:spcPct val="90000"/>
              </a:lnSpc>
              <a:buNone/>
            </a:pPr>
            <a:r>
              <a:rPr lang="en-IN" b="1" dirty="0">
                <a:solidFill>
                  <a:schemeClr val="tx1"/>
                </a:solidFill>
                <a:latin typeface="Times New Roman" panose="02020603050405020304" pitchFamily="18" charset="0"/>
                <a:cs typeface="Times New Roman" panose="02020603050405020304" pitchFamily="18" charset="0"/>
              </a:rPr>
              <a:t>Objective: </a:t>
            </a:r>
          </a:p>
          <a:p>
            <a:pPr marL="0" indent="0">
              <a:lnSpc>
                <a:spcPct val="90000"/>
              </a:lnSpc>
              <a:buNone/>
            </a:pPr>
            <a:r>
              <a:rPr lang="en-IN" dirty="0">
                <a:latin typeface="Times New Roman" panose="02020603050405020304" pitchFamily="18" charset="0"/>
                <a:cs typeface="Times New Roman" panose="02020603050405020304" pitchFamily="18" charset="0"/>
              </a:rPr>
              <a:t>Analyze factors influencing term deposit subscriptions during telemarketing campaigns by a Portuguese bank.</a:t>
            </a:r>
          </a:p>
          <a:p>
            <a:pPr marL="0" indent="0">
              <a:lnSpc>
                <a:spcPct val="90000"/>
              </a:lnSpc>
              <a:buNone/>
            </a:pPr>
            <a:endParaRPr lang="en-IN" dirty="0">
              <a:latin typeface="Times New Roman" panose="02020603050405020304" pitchFamily="18" charset="0"/>
              <a:cs typeface="Times New Roman" panose="02020603050405020304" pitchFamily="18" charset="0"/>
            </a:endParaRPr>
          </a:p>
          <a:p>
            <a:pPr marL="0" indent="0">
              <a:lnSpc>
                <a:spcPct val="90000"/>
              </a:lnSpc>
              <a:buNone/>
            </a:pPr>
            <a:r>
              <a:rPr lang="en-IN" b="1" dirty="0">
                <a:latin typeface="Times New Roman" panose="02020603050405020304" pitchFamily="18" charset="0"/>
                <a:cs typeface="Times New Roman" panose="02020603050405020304" pitchFamily="18" charset="0"/>
              </a:rPr>
              <a:t>Importance: </a:t>
            </a:r>
          </a:p>
          <a:p>
            <a:pPr marL="0" indent="0">
              <a:lnSpc>
                <a:spcPct val="90000"/>
              </a:lnSpc>
              <a:buNone/>
            </a:pPr>
            <a:r>
              <a:rPr lang="en-IN" dirty="0">
                <a:latin typeface="Times New Roman" panose="02020603050405020304" pitchFamily="18" charset="0"/>
                <a:cs typeface="Times New Roman" panose="02020603050405020304" pitchFamily="18" charset="0"/>
              </a:rPr>
              <a:t>Understanding these factors can help optimize marketing strategies and improve client targeting.</a:t>
            </a:r>
          </a:p>
          <a:p>
            <a:pPr>
              <a:lnSpc>
                <a:spcPct val="90000"/>
              </a:lnSpc>
            </a:pPr>
            <a:endParaRPr lang="en-US" dirty="0">
              <a:latin typeface="Times New Roman" panose="02020603050405020304" pitchFamily="18" charset="0"/>
              <a:cs typeface="Times New Roman" panose="02020603050405020304" pitchFamily="18" charset="0"/>
            </a:endParaRPr>
          </a:p>
        </p:txBody>
      </p:sp>
      <p:pic>
        <p:nvPicPr>
          <p:cNvPr id="7" name="Picture 6" descr="A clock and a bag of money&#10;&#10;Description automatically generated">
            <a:extLst>
              <a:ext uri="{FF2B5EF4-FFF2-40B4-BE49-F238E27FC236}">
                <a16:creationId xmlns:a16="http://schemas.microsoft.com/office/drawing/2014/main" id="{8FB714C0-483A-7D52-4C05-608745FBF520}"/>
              </a:ext>
            </a:extLst>
          </p:cNvPr>
          <p:cNvPicPr>
            <a:picLocks noChangeAspect="1"/>
          </p:cNvPicPr>
          <p:nvPr/>
        </p:nvPicPr>
        <p:blipFill>
          <a:blip r:embed="rId3"/>
          <a:stretch>
            <a:fillRect/>
          </a:stretch>
        </p:blipFill>
        <p:spPr>
          <a:xfrm>
            <a:off x="6588776" y="1095554"/>
            <a:ext cx="5137647" cy="4354155"/>
          </a:xfrm>
          <a:prstGeom prst="rect">
            <a:avLst/>
          </a:prstGeom>
        </p:spPr>
      </p:pic>
      <p:sp>
        <p:nvSpPr>
          <p:cNvPr id="65" name="Freeform 10">
            <a:extLst>
              <a:ext uri="{FF2B5EF4-FFF2-40B4-BE49-F238E27FC236}">
                <a16:creationId xmlns:a16="http://schemas.microsoft.com/office/drawing/2014/main" id="{AA1386B8-14BD-4682-B537-BC9027D6E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87986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6BD99-D1C3-C408-CC20-2E2DE8F393DE}"/>
              </a:ext>
            </a:extLst>
          </p:cNvPr>
          <p:cNvSpPr>
            <a:spLocks noGrp="1"/>
          </p:cNvSpPr>
          <p:nvPr>
            <p:ph type="title"/>
          </p:nvPr>
        </p:nvSpPr>
        <p:spPr/>
        <p:txBody>
          <a:bodyPr/>
          <a:lstStyle/>
          <a:p>
            <a:r>
              <a:rPr lang="en-IN" b="1" dirty="0"/>
              <a:t>Q&amp;A</a:t>
            </a:r>
            <a:br>
              <a:rPr lang="en-IN" b="1" dirty="0"/>
            </a:br>
            <a:endParaRPr lang="en-US" dirty="0"/>
          </a:p>
        </p:txBody>
      </p:sp>
      <p:sp>
        <p:nvSpPr>
          <p:cNvPr id="3" name="Content Placeholder 2">
            <a:extLst>
              <a:ext uri="{FF2B5EF4-FFF2-40B4-BE49-F238E27FC236}">
                <a16:creationId xmlns:a16="http://schemas.microsoft.com/office/drawing/2014/main" id="{256019B5-3159-FDA5-4BF5-5F3A2DDEFD36}"/>
              </a:ext>
            </a:extLst>
          </p:cNvPr>
          <p:cNvSpPr>
            <a:spLocks noGrp="1"/>
          </p:cNvSpPr>
          <p:nvPr>
            <p:ph idx="1"/>
          </p:nvPr>
        </p:nvSpPr>
        <p:spPr/>
        <p:txBody>
          <a:bodyPr/>
          <a:lstStyle/>
          <a:p>
            <a:pPr marL="0" indent="0">
              <a:buNone/>
            </a:pPr>
            <a:r>
              <a:rPr lang="en-IN" b="1" dirty="0">
                <a:latin typeface="Times New Roman" panose="02020603050405020304" pitchFamily="18" charset="0"/>
                <a:cs typeface="Times New Roman" panose="02020603050405020304" pitchFamily="18" charset="0"/>
              </a:rPr>
              <a:t>Open the floor for questions and discussions.</a:t>
            </a:r>
            <a:endParaRPr lang="en-IN"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2696E1DD-9263-3657-BDE2-E412697C7148}"/>
              </a:ext>
            </a:extLst>
          </p:cNvPr>
          <p:cNvSpPr txBox="1"/>
          <p:nvPr/>
        </p:nvSpPr>
        <p:spPr>
          <a:xfrm>
            <a:off x="6674689" y="5267228"/>
            <a:ext cx="6103188" cy="707886"/>
          </a:xfrm>
          <a:prstGeom prst="rect">
            <a:avLst/>
          </a:prstGeom>
          <a:noFill/>
        </p:spPr>
        <p:txBody>
          <a:bodyPr wrap="square">
            <a:spAutoFit/>
          </a:bodyPr>
          <a:lstStyle/>
          <a:p>
            <a:r>
              <a:rPr lang="en-US" sz="4000" dirty="0">
                <a:latin typeface="Times New Roman" panose="02020603050405020304" pitchFamily="18" charset="0"/>
                <a:cs typeface="Times New Roman" panose="02020603050405020304" pitchFamily="18" charset="0"/>
              </a:rPr>
              <a:t>Thank You !</a:t>
            </a:r>
          </a:p>
        </p:txBody>
      </p:sp>
    </p:spTree>
    <p:extLst>
      <p:ext uri="{BB962C8B-B14F-4D97-AF65-F5344CB8AC3E}">
        <p14:creationId xmlns:p14="http://schemas.microsoft.com/office/powerpoint/2010/main" val="566455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062" name="Freeform 11">
            <a:extLst>
              <a:ext uri="{FF2B5EF4-FFF2-40B4-BE49-F238E27FC236}">
                <a16:creationId xmlns:a16="http://schemas.microsoft.com/office/drawing/2014/main" id="{54EEEBD9-D37D-42B9-BE64-2C102B1D6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sp>
        <p:nvSpPr>
          <p:cNvPr id="2064" name="Rectangle 2063">
            <a:extLst>
              <a:ext uri="{FF2B5EF4-FFF2-40B4-BE49-F238E27FC236}">
                <a16:creationId xmlns:a16="http://schemas.microsoft.com/office/drawing/2014/main" id="{A2F47212-081A-4E41-8623-C5BD41ADD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9211" y="643467"/>
            <a:ext cx="8959322" cy="5571066"/>
          </a:xfrm>
          <a:prstGeom prst="rect">
            <a:avLst/>
          </a:prstGeom>
          <a:solidFill>
            <a:srgbClr val="FFFFFF"/>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ue grid with a white circle with a black text&#10;&#10;Description automatically generated with medium confidence">
            <a:extLst>
              <a:ext uri="{FF2B5EF4-FFF2-40B4-BE49-F238E27FC236}">
                <a16:creationId xmlns:a16="http://schemas.microsoft.com/office/drawing/2014/main" id="{08E1F6AD-DE86-7ADE-E3BE-A1CF11AB4BD7}"/>
              </a:ext>
            </a:extLst>
          </p:cNvPr>
          <p:cNvPicPr>
            <a:picLocks noChangeAspect="1"/>
          </p:cNvPicPr>
          <p:nvPr/>
        </p:nvPicPr>
        <p:blipFill>
          <a:blip r:embed="rId2"/>
          <a:stretch>
            <a:fillRect/>
          </a:stretch>
        </p:blipFill>
        <p:spPr>
          <a:xfrm>
            <a:off x="2909070" y="847254"/>
            <a:ext cx="8319604" cy="4055807"/>
          </a:xfrm>
          <a:prstGeom prst="rect">
            <a:avLst/>
          </a:prstGeom>
        </p:spPr>
      </p:pic>
      <p:sp>
        <p:nvSpPr>
          <p:cNvPr id="5" name="TextBox 4">
            <a:extLst>
              <a:ext uri="{FF2B5EF4-FFF2-40B4-BE49-F238E27FC236}">
                <a16:creationId xmlns:a16="http://schemas.microsoft.com/office/drawing/2014/main" id="{49CF3477-C929-9CEB-A713-4C716904CEE3}"/>
              </a:ext>
            </a:extLst>
          </p:cNvPr>
          <p:cNvSpPr txBox="1"/>
          <p:nvPr/>
        </p:nvSpPr>
        <p:spPr>
          <a:xfrm>
            <a:off x="2909070" y="5158596"/>
            <a:ext cx="8319604" cy="830997"/>
          </a:xfrm>
          <a:prstGeom prst="rect">
            <a:avLst/>
          </a:prstGeom>
          <a:noFill/>
        </p:spPr>
        <p:txBody>
          <a:bodyPr wrap="square" rtlCol="0">
            <a:spAutoFit/>
          </a:bodyPr>
          <a:lstStyle/>
          <a:p>
            <a:r>
              <a:rPr lang="en-IN" sz="1600" b="0" i="0" dirty="0">
                <a:effectLst/>
                <a:latin typeface="Times New Roman" panose="02020603050405020304" pitchFamily="18" charset="0"/>
                <a:cs typeface="Times New Roman" panose="02020603050405020304" pitchFamily="18" charset="0"/>
              </a:rPr>
              <a:t>A </a:t>
            </a:r>
            <a:r>
              <a:rPr lang="en-IN" sz="1600" b="1" i="0" dirty="0">
                <a:effectLst/>
                <a:latin typeface="Times New Roman" panose="02020603050405020304" pitchFamily="18" charset="0"/>
                <a:cs typeface="Times New Roman" panose="02020603050405020304" pitchFamily="18" charset="0"/>
              </a:rPr>
              <a:t>term deposit</a:t>
            </a:r>
            <a:r>
              <a:rPr lang="en-IN" sz="1600" b="0" i="0" dirty="0">
                <a:effectLst/>
                <a:latin typeface="Times New Roman" panose="02020603050405020304" pitchFamily="18" charset="0"/>
                <a:cs typeface="Times New Roman" panose="02020603050405020304" pitchFamily="18" charset="0"/>
              </a:rPr>
              <a:t> is a fixed investment where money is deposited for a set period at a guaranteed interest rate. It offers predictable returns but penalties apply for early withdrawal. Term deposits are considered low-risk, secure investments.</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6549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20000"/>
              </a:schemeClr>
            </a:gs>
            <a:gs pos="100000">
              <a:schemeClr val="bg2">
                <a:shade val="98000"/>
                <a:satMod val="120000"/>
                <a:lumMod val="98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1F8E1-D18C-E5F5-C301-16920AA283DD}"/>
              </a:ext>
            </a:extLst>
          </p:cNvPr>
          <p:cNvSpPr>
            <a:spLocks noGrp="1"/>
          </p:cNvSpPr>
          <p:nvPr>
            <p:ph type="title"/>
          </p:nvPr>
        </p:nvSpPr>
        <p:spPr>
          <a:xfrm>
            <a:off x="1687668" y="624110"/>
            <a:ext cx="9681947" cy="1334086"/>
          </a:xfrm>
        </p:spPr>
        <p:txBody>
          <a:bodyPr>
            <a:normAutofit/>
          </a:bodyPr>
          <a:lstStyle/>
          <a:p>
            <a:pPr>
              <a:lnSpc>
                <a:spcPct val="90000"/>
              </a:lnSpc>
            </a:pPr>
            <a:r>
              <a:rPr lang="en-IN" sz="3400" i="0" dirty="0">
                <a:effectLst/>
                <a:latin typeface="+mn-lt"/>
              </a:rPr>
              <a:t>The Power of Targeted Marketing in Banking</a:t>
            </a:r>
            <a:endParaRPr lang="en-US" sz="3400" dirty="0">
              <a:latin typeface="+mn-lt"/>
            </a:endParaRPr>
          </a:p>
        </p:txBody>
      </p:sp>
      <p:sp>
        <p:nvSpPr>
          <p:cNvPr id="3" name="Content Placeholder 2">
            <a:extLst>
              <a:ext uri="{FF2B5EF4-FFF2-40B4-BE49-F238E27FC236}">
                <a16:creationId xmlns:a16="http://schemas.microsoft.com/office/drawing/2014/main" id="{04B77373-67ED-C059-5EE1-3337672E5B88}"/>
              </a:ext>
            </a:extLst>
          </p:cNvPr>
          <p:cNvSpPr>
            <a:spLocks noGrp="1"/>
          </p:cNvSpPr>
          <p:nvPr>
            <p:ph idx="1"/>
          </p:nvPr>
        </p:nvSpPr>
        <p:spPr>
          <a:xfrm>
            <a:off x="1577697" y="1719398"/>
            <a:ext cx="4140772" cy="3777622"/>
          </a:xfrm>
        </p:spPr>
        <p:txBody>
          <a:bodyPr>
            <a:normAutofit lnSpcReduction="10000"/>
          </a:bodyPr>
          <a:lstStyle/>
          <a:p>
            <a:pPr marL="0" indent="0" algn="l">
              <a:buNone/>
            </a:pPr>
            <a:r>
              <a:rPr lang="en-IN" b="0" i="0" dirty="0">
                <a:solidFill>
                  <a:srgbClr val="0D0D0D"/>
                </a:solidFill>
                <a:effectLst/>
                <a:latin typeface="Times New Roman" panose="02020603050405020304" pitchFamily="18" charset="0"/>
                <a:cs typeface="Times New Roman" panose="02020603050405020304" pitchFamily="18" charset="0"/>
              </a:rPr>
              <a:t>This diagram contrasts two marketing approaches in banking:</a:t>
            </a:r>
          </a:p>
          <a:p>
            <a:pPr marL="0" indent="0" algn="l">
              <a:buNone/>
            </a:pPr>
            <a:endParaRPr lang="en-IN" b="0" i="0" dirty="0">
              <a:solidFill>
                <a:srgbClr val="0D0D0D"/>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IN" b="1" i="0" dirty="0">
                <a:solidFill>
                  <a:srgbClr val="0D0D0D"/>
                </a:solidFill>
                <a:effectLst/>
                <a:latin typeface="Times New Roman" panose="02020603050405020304" pitchFamily="18" charset="0"/>
                <a:cs typeface="Times New Roman" panose="02020603050405020304" pitchFamily="18" charset="0"/>
              </a:rPr>
              <a:t>Targeted Marketing (✔️):</a:t>
            </a:r>
            <a:r>
              <a:rPr lang="en-IN" b="0" i="0" dirty="0">
                <a:solidFill>
                  <a:srgbClr val="0D0D0D"/>
                </a:solidFill>
                <a:effectLst/>
                <a:latin typeface="Times New Roman" panose="02020603050405020304" pitchFamily="18" charset="0"/>
                <a:cs typeface="Times New Roman" panose="02020603050405020304" pitchFamily="18" charset="0"/>
              </a:rPr>
              <a:t> Data-driven, focused efforts to reach specific customer segments, symbolized by an arrow hitting the bullseye.</a:t>
            </a:r>
          </a:p>
          <a:p>
            <a:pPr algn="l">
              <a:buFont typeface="Arial" panose="020B0604020202020204" pitchFamily="34" charset="0"/>
              <a:buChar char="•"/>
            </a:pPr>
            <a:r>
              <a:rPr lang="en-IN" b="1" i="0" dirty="0">
                <a:solidFill>
                  <a:srgbClr val="0D0D0D"/>
                </a:solidFill>
                <a:effectLst/>
                <a:latin typeface="Times New Roman" panose="02020603050405020304" pitchFamily="18" charset="0"/>
                <a:cs typeface="Times New Roman" panose="02020603050405020304" pitchFamily="18" charset="0"/>
              </a:rPr>
              <a:t>Blanket Marketing (❌):</a:t>
            </a:r>
            <a:r>
              <a:rPr lang="en-IN" b="0" i="0" dirty="0">
                <a:solidFill>
                  <a:srgbClr val="0D0D0D"/>
                </a:solidFill>
                <a:effectLst/>
                <a:latin typeface="Times New Roman" panose="02020603050405020304" pitchFamily="18" charset="0"/>
                <a:cs typeface="Times New Roman" panose="02020603050405020304" pitchFamily="18" charset="0"/>
              </a:rPr>
              <a:t> Broad, undifferentiated outreach, shown by an arrow missing the target.</a:t>
            </a:r>
            <a:br>
              <a:rPr lang="en-IN" b="0" i="0" dirty="0">
                <a:solidFill>
                  <a:srgbClr val="0D0D0D"/>
                </a:solidFill>
                <a:effectLst/>
                <a:latin typeface="Times New Roman" panose="02020603050405020304" pitchFamily="18" charset="0"/>
                <a:cs typeface="Times New Roman" panose="02020603050405020304" pitchFamily="18" charset="0"/>
              </a:rPr>
            </a:br>
            <a:r>
              <a:rPr lang="en-IN" b="0" i="0" dirty="0">
                <a:solidFill>
                  <a:srgbClr val="0D0D0D"/>
                </a:solidFill>
                <a:effectLst/>
                <a:latin typeface="Times New Roman" panose="02020603050405020304" pitchFamily="18" charset="0"/>
                <a:cs typeface="Times New Roman" panose="02020603050405020304" pitchFamily="18" charset="0"/>
              </a:rPr>
              <a:t>Targeted marketing is preferred for its higher ROI and efficiency.</a:t>
            </a:r>
          </a:p>
          <a:p>
            <a:endParaRPr lang="en-US" dirty="0">
              <a:solidFill>
                <a:srgbClr val="000000"/>
              </a:solidFill>
              <a:latin typeface="Times New Roman" panose="02020603050405020304" pitchFamily="18" charset="0"/>
              <a:cs typeface="Times New Roman" panose="02020603050405020304" pitchFamily="18" charset="0"/>
            </a:endParaRPr>
          </a:p>
        </p:txBody>
      </p:sp>
      <p:pic>
        <p:nvPicPr>
          <p:cNvPr id="4" name="Picture 3" descr="A hand holding a megaphone next to a target&#10;&#10;Description automatically generated">
            <a:extLst>
              <a:ext uri="{FF2B5EF4-FFF2-40B4-BE49-F238E27FC236}">
                <a16:creationId xmlns:a16="http://schemas.microsoft.com/office/drawing/2014/main" id="{594B5F62-097E-0420-861F-FC226A2FE49F}"/>
              </a:ext>
            </a:extLst>
          </p:cNvPr>
          <p:cNvPicPr>
            <a:picLocks noChangeAspect="1"/>
          </p:cNvPicPr>
          <p:nvPr/>
        </p:nvPicPr>
        <p:blipFill>
          <a:blip r:embed="rId2"/>
          <a:stretch>
            <a:fillRect/>
          </a:stretch>
        </p:blipFill>
        <p:spPr>
          <a:xfrm>
            <a:off x="5924963" y="2351120"/>
            <a:ext cx="5988225" cy="2155760"/>
          </a:xfrm>
          <a:prstGeom prst="rect">
            <a:avLst/>
          </a:prstGeom>
        </p:spPr>
      </p:pic>
    </p:spTree>
    <p:extLst>
      <p:ext uri="{BB962C8B-B14F-4D97-AF65-F5344CB8AC3E}">
        <p14:creationId xmlns:p14="http://schemas.microsoft.com/office/powerpoint/2010/main" val="4289178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07E76-EC35-8E80-4652-38F901A3E989}"/>
              </a:ext>
            </a:extLst>
          </p:cNvPr>
          <p:cNvSpPr>
            <a:spLocks noGrp="1"/>
          </p:cNvSpPr>
          <p:nvPr>
            <p:ph type="title"/>
          </p:nvPr>
        </p:nvSpPr>
        <p:spPr/>
        <p:txBody>
          <a:bodyPr>
            <a:normAutofit/>
          </a:bodyPr>
          <a:lstStyle/>
          <a:p>
            <a:r>
              <a:rPr lang="en-IN" sz="4500" dirty="0"/>
              <a:t>Dataset Overview</a:t>
            </a:r>
            <a:endParaRPr lang="en-US" sz="4500" dirty="0"/>
          </a:p>
        </p:txBody>
      </p:sp>
      <p:sp>
        <p:nvSpPr>
          <p:cNvPr id="3" name="Content Placeholder 2">
            <a:extLst>
              <a:ext uri="{FF2B5EF4-FFF2-40B4-BE49-F238E27FC236}">
                <a16:creationId xmlns:a16="http://schemas.microsoft.com/office/drawing/2014/main" id="{CC785F2A-686C-F1B2-A40F-92CDF597C1C9}"/>
              </a:ext>
            </a:extLst>
          </p:cNvPr>
          <p:cNvSpPr>
            <a:spLocks noGrp="1"/>
          </p:cNvSpPr>
          <p:nvPr>
            <p:ph idx="1"/>
          </p:nvPr>
        </p:nvSpPr>
        <p:spPr>
          <a:xfrm>
            <a:off x="2508747" y="2022527"/>
            <a:ext cx="9273397" cy="4261448"/>
          </a:xfrm>
        </p:spPr>
        <p:txBody>
          <a:bodyPr>
            <a:normAutofit/>
          </a:bodyPr>
          <a:lstStyle/>
          <a:p>
            <a:pPr>
              <a:buFont typeface="Wingdings" pitchFamily="2" charset="2"/>
              <a:buChar char="q"/>
            </a:pPr>
            <a:r>
              <a:rPr lang="en-IN" b="1" dirty="0">
                <a:latin typeface="Times New Roman" panose="02020603050405020304" pitchFamily="18" charset="0"/>
                <a:cs typeface="Times New Roman" panose="02020603050405020304" pitchFamily="18" charset="0"/>
              </a:rPr>
              <a:t>Source:</a:t>
            </a:r>
            <a:r>
              <a:rPr lang="en-IN" dirty="0">
                <a:latin typeface="Times New Roman" panose="02020603050405020304" pitchFamily="18" charset="0"/>
                <a:cs typeface="Times New Roman" panose="02020603050405020304" pitchFamily="18" charset="0"/>
              </a:rPr>
              <a:t> UCI Machine Learning Repository</a:t>
            </a:r>
          </a:p>
          <a:p>
            <a:pPr marL="0" indent="0">
              <a:buNone/>
            </a:pPr>
            <a:endParaRPr lang="en-IN" dirty="0">
              <a:latin typeface="Times New Roman" panose="02020603050405020304" pitchFamily="18" charset="0"/>
              <a:cs typeface="Times New Roman" panose="02020603050405020304" pitchFamily="18" charset="0"/>
            </a:endParaRPr>
          </a:p>
          <a:p>
            <a:pPr>
              <a:buFont typeface="Wingdings" pitchFamily="2" charset="2"/>
              <a:buChar char="q"/>
            </a:pPr>
            <a:r>
              <a:rPr lang="en-IN" b="1" dirty="0">
                <a:latin typeface="Times New Roman" panose="02020603050405020304" pitchFamily="18" charset="0"/>
                <a:cs typeface="Times New Roman" panose="02020603050405020304" pitchFamily="18" charset="0"/>
              </a:rPr>
              <a:t>Time Period:</a:t>
            </a:r>
            <a:r>
              <a:rPr lang="en-IN" dirty="0">
                <a:latin typeface="Times New Roman" panose="02020603050405020304" pitchFamily="18" charset="0"/>
                <a:cs typeface="Times New Roman" panose="02020603050405020304" pitchFamily="18" charset="0"/>
              </a:rPr>
              <a:t> Data collected from 2008 to 2010. </a:t>
            </a:r>
          </a:p>
          <a:p>
            <a:pPr marL="0" indent="0">
              <a:buNone/>
            </a:pPr>
            <a:endParaRPr lang="en-IN" dirty="0">
              <a:latin typeface="Times New Roman" panose="02020603050405020304" pitchFamily="18" charset="0"/>
              <a:cs typeface="Times New Roman" panose="02020603050405020304" pitchFamily="18" charset="0"/>
            </a:endParaRPr>
          </a:p>
          <a:p>
            <a:pPr>
              <a:buFont typeface="Wingdings" pitchFamily="2" charset="2"/>
              <a:buChar char="q"/>
            </a:pPr>
            <a:r>
              <a:rPr lang="en-IN" b="1" dirty="0">
                <a:latin typeface="Times New Roman" panose="02020603050405020304" pitchFamily="18" charset="0"/>
                <a:cs typeface="Times New Roman" panose="02020603050405020304" pitchFamily="18" charset="0"/>
              </a:rPr>
              <a:t>Size:</a:t>
            </a:r>
            <a:r>
              <a:rPr lang="en-IN" dirty="0">
                <a:latin typeface="Times New Roman" panose="02020603050405020304" pitchFamily="18" charset="0"/>
                <a:cs typeface="Times New Roman" panose="02020603050405020304" pitchFamily="18" charset="0"/>
              </a:rPr>
              <a:t> 45,211 observations with 17 variables. </a:t>
            </a:r>
          </a:p>
          <a:p>
            <a:pPr marL="0" indent="0">
              <a:buNone/>
            </a:pPr>
            <a:endParaRPr lang="en-IN" dirty="0">
              <a:latin typeface="Times New Roman" panose="02020603050405020304" pitchFamily="18" charset="0"/>
              <a:cs typeface="Times New Roman" panose="02020603050405020304" pitchFamily="18" charset="0"/>
            </a:endParaRPr>
          </a:p>
          <a:p>
            <a:pPr>
              <a:buFont typeface="Wingdings" pitchFamily="2" charset="2"/>
              <a:buChar char="q"/>
            </a:pPr>
            <a:r>
              <a:rPr lang="en-IN" b="1" dirty="0">
                <a:latin typeface="Times New Roman" panose="02020603050405020304" pitchFamily="18" charset="0"/>
                <a:cs typeface="Times New Roman" panose="02020603050405020304" pitchFamily="18" charset="0"/>
              </a:rPr>
              <a:t>Purpose:</a:t>
            </a:r>
            <a:r>
              <a:rPr lang="en-IN" dirty="0">
                <a:latin typeface="Times New Roman" panose="02020603050405020304" pitchFamily="18" charset="0"/>
                <a:cs typeface="Times New Roman" panose="02020603050405020304" pitchFamily="18" charset="0"/>
              </a:rPr>
              <a:t> Predict client subscriptions and enhance marketing strategies.</a:t>
            </a:r>
          </a:p>
          <a:p>
            <a:pPr marL="0" indent="0">
              <a:buNone/>
            </a:pPr>
            <a:endParaRPr lang="en-IN" dirty="0">
              <a:latin typeface="Times New Roman" panose="02020603050405020304" pitchFamily="18" charset="0"/>
              <a:cs typeface="Times New Roman" panose="02020603050405020304" pitchFamily="18" charset="0"/>
            </a:endParaRPr>
          </a:p>
          <a:p>
            <a:pPr>
              <a:buFont typeface="Wingdings" pitchFamily="2" charset="2"/>
              <a:buChar char="q"/>
            </a:pPr>
            <a:r>
              <a:rPr lang="en-IN" b="1" i="0" dirty="0">
                <a:solidFill>
                  <a:srgbClr val="0D0D0D"/>
                </a:solidFill>
                <a:effectLst/>
                <a:latin typeface="Times New Roman" panose="02020603050405020304" pitchFamily="18" charset="0"/>
                <a:cs typeface="Times New Roman" panose="02020603050405020304" pitchFamily="18" charset="0"/>
              </a:rPr>
              <a:t>Type of Study: </a:t>
            </a:r>
            <a:r>
              <a:rPr lang="en-IN" b="0" i="0" dirty="0">
                <a:solidFill>
                  <a:srgbClr val="0D0D0D"/>
                </a:solidFill>
                <a:effectLst/>
                <a:latin typeface="Times New Roman" panose="02020603050405020304" pitchFamily="18" charset="0"/>
                <a:cs typeface="Times New Roman" panose="02020603050405020304" pitchFamily="18" charset="0"/>
              </a:rPr>
              <a:t>Observational study capturing real-world </a:t>
            </a:r>
            <a:r>
              <a:rPr lang="en-IN" b="0" i="0" dirty="0" err="1">
                <a:solidFill>
                  <a:srgbClr val="0D0D0D"/>
                </a:solidFill>
                <a:effectLst/>
                <a:latin typeface="Times New Roman" panose="02020603050405020304" pitchFamily="18" charset="0"/>
                <a:cs typeface="Times New Roman" panose="02020603050405020304" pitchFamily="18" charset="0"/>
              </a:rPr>
              <a:t>behaviors</a:t>
            </a:r>
            <a:r>
              <a:rPr lang="en-IN" b="0" i="0" dirty="0">
                <a:solidFill>
                  <a:srgbClr val="0D0D0D"/>
                </a:solidFill>
                <a:effectLst/>
                <a:latin typeface="Times New Roman" panose="02020603050405020304" pitchFamily="18" charset="0"/>
                <a:cs typeface="Times New Roman" panose="02020603050405020304" pitchFamily="18" charset="0"/>
              </a:rPr>
              <a:t> without experimental manipulation.</a:t>
            </a: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8340B88-F410-CECF-3EB2-7D4F64A0FE2E}"/>
              </a:ext>
            </a:extLst>
          </p:cNvPr>
          <p:cNvPicPr>
            <a:picLocks noChangeAspect="1"/>
          </p:cNvPicPr>
          <p:nvPr/>
        </p:nvPicPr>
        <p:blipFill>
          <a:blip r:embed="rId2"/>
          <a:stretch>
            <a:fillRect/>
          </a:stretch>
        </p:blipFill>
        <p:spPr>
          <a:xfrm>
            <a:off x="8833449" y="624110"/>
            <a:ext cx="3021401" cy="1063874"/>
          </a:xfrm>
          <a:prstGeom prst="rect">
            <a:avLst/>
          </a:prstGeom>
        </p:spPr>
      </p:pic>
    </p:spTree>
    <p:extLst>
      <p:ext uri="{BB962C8B-B14F-4D97-AF65-F5344CB8AC3E}">
        <p14:creationId xmlns:p14="http://schemas.microsoft.com/office/powerpoint/2010/main" val="301744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20000"/>
              </a:schemeClr>
            </a:gs>
            <a:gs pos="100000">
              <a:schemeClr val="bg2">
                <a:shade val="98000"/>
                <a:satMod val="120000"/>
                <a:lumMod val="98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11BBB-E81C-E670-AEA4-7C2D1C4B7461}"/>
              </a:ext>
            </a:extLst>
          </p:cNvPr>
          <p:cNvSpPr>
            <a:spLocks noGrp="1"/>
          </p:cNvSpPr>
          <p:nvPr>
            <p:ph type="title"/>
          </p:nvPr>
        </p:nvSpPr>
        <p:spPr>
          <a:xfrm>
            <a:off x="1817065" y="513404"/>
            <a:ext cx="4137059" cy="1280890"/>
          </a:xfrm>
        </p:spPr>
        <p:txBody>
          <a:bodyPr>
            <a:noAutofit/>
          </a:bodyPr>
          <a:lstStyle/>
          <a:p>
            <a:r>
              <a:rPr lang="en-IN" sz="4000" dirty="0"/>
              <a:t>Key Variables</a:t>
            </a:r>
            <a:br>
              <a:rPr lang="en-IN" sz="4000" dirty="0"/>
            </a:br>
            <a:endParaRPr lang="en-US" sz="4000" dirty="0"/>
          </a:p>
        </p:txBody>
      </p:sp>
      <p:sp>
        <p:nvSpPr>
          <p:cNvPr id="3" name="Content Placeholder 2">
            <a:extLst>
              <a:ext uri="{FF2B5EF4-FFF2-40B4-BE49-F238E27FC236}">
                <a16:creationId xmlns:a16="http://schemas.microsoft.com/office/drawing/2014/main" id="{926338B5-3D64-DD27-A290-D390AE1C0497}"/>
              </a:ext>
            </a:extLst>
          </p:cNvPr>
          <p:cNvSpPr>
            <a:spLocks noGrp="1"/>
          </p:cNvSpPr>
          <p:nvPr>
            <p:ph idx="1"/>
          </p:nvPr>
        </p:nvSpPr>
        <p:spPr>
          <a:xfrm>
            <a:off x="1668751" y="1706408"/>
            <a:ext cx="4427249" cy="4116928"/>
          </a:xfrm>
        </p:spPr>
        <p:txBody>
          <a:bodyPr>
            <a:normAutofit/>
          </a:bodyPr>
          <a:lstStyle/>
          <a:p>
            <a:pPr marL="0" indent="0">
              <a:lnSpc>
                <a:spcPct val="90000"/>
              </a:lnSpc>
              <a:buNone/>
            </a:pPr>
            <a:r>
              <a:rPr lang="en-IN" sz="2000" b="1" dirty="0">
                <a:solidFill>
                  <a:schemeClr val="accent2">
                    <a:lumMod val="75000"/>
                  </a:schemeClr>
                </a:solidFill>
                <a:latin typeface="Times New Roman" panose="02020603050405020304" pitchFamily="18" charset="0"/>
                <a:cs typeface="Times New Roman" panose="02020603050405020304" pitchFamily="18" charset="0"/>
              </a:rPr>
              <a:t>Dependent Variable:</a:t>
            </a:r>
            <a:r>
              <a:rPr lang="en-IN" sz="2000" dirty="0">
                <a:solidFill>
                  <a:schemeClr val="accent2">
                    <a:lumMod val="75000"/>
                  </a:schemeClr>
                </a:solidFill>
                <a:latin typeface="Times New Roman" panose="02020603050405020304" pitchFamily="18" charset="0"/>
                <a:cs typeface="Times New Roman" panose="02020603050405020304" pitchFamily="18" charset="0"/>
              </a:rPr>
              <a:t> </a:t>
            </a:r>
          </a:p>
          <a:p>
            <a:pPr marL="742950" lvl="1" indent="-285750">
              <a:lnSpc>
                <a:spcPct val="90000"/>
              </a:lnSpc>
              <a:buFont typeface="Arial" panose="020B0604020202020204" pitchFamily="34" charset="0"/>
              <a:buChar char="•"/>
            </a:pPr>
            <a:r>
              <a:rPr lang="en-IN" dirty="0">
                <a:solidFill>
                  <a:srgbClr val="000000"/>
                </a:solidFill>
                <a:latin typeface="Times New Roman" panose="02020603050405020304" pitchFamily="18" charset="0"/>
                <a:cs typeface="Times New Roman" panose="02020603050405020304" pitchFamily="18" charset="0"/>
              </a:rPr>
              <a:t>Subscription Status (y): Binary outcome (yes/no).</a:t>
            </a:r>
          </a:p>
          <a:p>
            <a:pPr marL="457200" lvl="1" indent="0">
              <a:lnSpc>
                <a:spcPct val="90000"/>
              </a:lnSpc>
              <a:buNone/>
            </a:pPr>
            <a:endParaRPr lang="en-IN" dirty="0">
              <a:solidFill>
                <a:srgbClr val="000000"/>
              </a:solidFill>
              <a:latin typeface="Times New Roman" panose="02020603050405020304" pitchFamily="18" charset="0"/>
              <a:cs typeface="Times New Roman" panose="02020603050405020304" pitchFamily="18" charset="0"/>
            </a:endParaRPr>
          </a:p>
          <a:p>
            <a:pPr marL="0" indent="0">
              <a:lnSpc>
                <a:spcPct val="90000"/>
              </a:lnSpc>
              <a:buNone/>
            </a:pPr>
            <a:r>
              <a:rPr lang="en-IN" sz="2000" b="1" dirty="0">
                <a:solidFill>
                  <a:schemeClr val="accent2">
                    <a:lumMod val="75000"/>
                  </a:schemeClr>
                </a:solidFill>
                <a:latin typeface="Times New Roman" panose="02020603050405020304" pitchFamily="18" charset="0"/>
                <a:cs typeface="Times New Roman" panose="02020603050405020304" pitchFamily="18" charset="0"/>
              </a:rPr>
              <a:t>Independent Variables:</a:t>
            </a:r>
            <a:r>
              <a:rPr lang="en-IN" sz="2000" dirty="0">
                <a:solidFill>
                  <a:schemeClr val="accent2">
                    <a:lumMod val="75000"/>
                  </a:schemeClr>
                </a:solidFill>
                <a:latin typeface="Times New Roman" panose="02020603050405020304" pitchFamily="18" charset="0"/>
                <a:cs typeface="Times New Roman" panose="02020603050405020304" pitchFamily="18" charset="0"/>
              </a:rPr>
              <a:t> </a:t>
            </a:r>
          </a:p>
          <a:p>
            <a:pPr marL="742950" lvl="1" indent="-285750">
              <a:lnSpc>
                <a:spcPct val="90000"/>
              </a:lnSpc>
              <a:buFont typeface="Arial" panose="020B0604020202020204" pitchFamily="34" charset="0"/>
              <a:buChar char="•"/>
            </a:pPr>
            <a:r>
              <a:rPr lang="en-IN" dirty="0">
                <a:solidFill>
                  <a:srgbClr val="000000"/>
                </a:solidFill>
                <a:latin typeface="Times New Roman" panose="02020603050405020304" pitchFamily="18" charset="0"/>
                <a:cs typeface="Times New Roman" panose="02020603050405020304" pitchFamily="18" charset="0"/>
              </a:rPr>
              <a:t>Client Demographics: Age, job, marital status, education.</a:t>
            </a:r>
          </a:p>
          <a:p>
            <a:pPr marL="742950" lvl="1" indent="-285750">
              <a:lnSpc>
                <a:spcPct val="90000"/>
              </a:lnSpc>
              <a:buFont typeface="Arial" panose="020B0604020202020204" pitchFamily="34" charset="0"/>
              <a:buChar char="•"/>
            </a:pPr>
            <a:r>
              <a:rPr lang="en-IN" dirty="0">
                <a:solidFill>
                  <a:srgbClr val="000000"/>
                </a:solidFill>
                <a:latin typeface="Times New Roman" panose="02020603050405020304" pitchFamily="18" charset="0"/>
                <a:cs typeface="Times New Roman" panose="02020603050405020304" pitchFamily="18" charset="0"/>
              </a:rPr>
              <a:t>Financial Information: Balance, previous campaign outcomes.</a:t>
            </a:r>
          </a:p>
          <a:p>
            <a:pPr marL="742950" lvl="1" indent="-285750">
              <a:lnSpc>
                <a:spcPct val="90000"/>
              </a:lnSpc>
              <a:buFont typeface="Arial" panose="020B0604020202020204" pitchFamily="34" charset="0"/>
              <a:buChar char="•"/>
            </a:pPr>
            <a:r>
              <a:rPr lang="en-IN" dirty="0">
                <a:solidFill>
                  <a:srgbClr val="000000"/>
                </a:solidFill>
                <a:latin typeface="Times New Roman" panose="02020603050405020304" pitchFamily="18" charset="0"/>
                <a:cs typeface="Times New Roman" panose="02020603050405020304" pitchFamily="18" charset="0"/>
              </a:rPr>
              <a:t>Campaign Details: Contact type, last contact duration, timing.</a:t>
            </a:r>
          </a:p>
          <a:p>
            <a:pPr>
              <a:lnSpc>
                <a:spcPct val="90000"/>
              </a:lnSpc>
            </a:pPr>
            <a:endParaRPr lang="en-US" sz="1600" dirty="0">
              <a:solidFill>
                <a:srgbClr val="000000"/>
              </a:solidFill>
              <a:latin typeface="Times New Roman" panose="02020603050405020304" pitchFamily="18" charset="0"/>
              <a:cs typeface="Times New Roman" panose="02020603050405020304" pitchFamily="18" charset="0"/>
            </a:endParaRPr>
          </a:p>
        </p:txBody>
      </p:sp>
      <p:pic>
        <p:nvPicPr>
          <p:cNvPr id="6146" name="Picture 2" descr="Demographic Segmentation: What is It? - Markfiniti">
            <a:extLst>
              <a:ext uri="{FF2B5EF4-FFF2-40B4-BE49-F238E27FC236}">
                <a16:creationId xmlns:a16="http://schemas.microsoft.com/office/drawing/2014/main" id="{742E29D8-EFD7-AF00-4CCF-25F1AA1B8AE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11728" y="1034664"/>
            <a:ext cx="4898897" cy="4788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1155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20000"/>
              </a:schemeClr>
            </a:gs>
            <a:gs pos="100000">
              <a:schemeClr val="bg2">
                <a:shade val="98000"/>
                <a:satMod val="120000"/>
                <a:lumMod val="98000"/>
              </a:schemeClr>
            </a:gs>
          </a:gsLst>
          <a:lin ang="5400000" scaled="0"/>
        </a:gra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A5FC171-5EF1-470A-B19B-DB937973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A diagram of a subscriber factor&#10;&#10;Description automatically generated">
            <a:extLst>
              <a:ext uri="{FF2B5EF4-FFF2-40B4-BE49-F238E27FC236}">
                <a16:creationId xmlns:a16="http://schemas.microsoft.com/office/drawing/2014/main" id="{69252B6D-DDD5-6229-25B4-8E033914AAC9}"/>
              </a:ext>
            </a:extLst>
          </p:cNvPr>
          <p:cNvPicPr>
            <a:picLocks noChangeAspect="1"/>
          </p:cNvPicPr>
          <p:nvPr/>
        </p:nvPicPr>
        <p:blipFill>
          <a:blip r:embed="rId3">
            <a:duotone>
              <a:schemeClr val="bg2">
                <a:shade val="45000"/>
                <a:satMod val="135000"/>
              </a:schemeClr>
              <a:prstClr val="white"/>
            </a:duotone>
            <a:alphaModFix amt="40000"/>
          </a:blip>
          <a:srcRect l="14222" r="1" b="1"/>
          <a:stretch/>
        </p:blipFill>
        <p:spPr>
          <a:xfrm>
            <a:off x="7640" y="10"/>
            <a:ext cx="12191980" cy="6857990"/>
          </a:xfrm>
          <a:prstGeom prst="rect">
            <a:avLst/>
          </a:prstGeom>
        </p:spPr>
      </p:pic>
      <p:grpSp>
        <p:nvGrpSpPr>
          <p:cNvPr id="38" name="Group 37">
            <a:extLst>
              <a:ext uri="{FF2B5EF4-FFF2-40B4-BE49-F238E27FC236}">
                <a16:creationId xmlns:a16="http://schemas.microsoft.com/office/drawing/2014/main" id="{AAD68EE7-6E6F-4168-83FE-BCDDC20F569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2" name="Freeform 11">
              <a:extLst>
                <a:ext uri="{FF2B5EF4-FFF2-40B4-BE49-F238E27FC236}">
                  <a16:creationId xmlns:a16="http://schemas.microsoft.com/office/drawing/2014/main" id="{38C7C522-2CA3-4927-812D-9F1AC9FF8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txBody>
            <a:bodyPr/>
            <a:lstStyle/>
            <a:p>
              <a:endParaRPr lang="en-US"/>
            </a:p>
          </p:txBody>
        </p:sp>
        <p:sp>
          <p:nvSpPr>
            <p:cNvPr id="40" name="Freeform 39">
              <a:extLst>
                <a:ext uri="{FF2B5EF4-FFF2-40B4-BE49-F238E27FC236}">
                  <a16:creationId xmlns:a16="http://schemas.microsoft.com/office/drawing/2014/main" id="{995459CF-DC15-4960-B065-B8C71F25B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txBody>
            <a:bodyPr/>
            <a:lstStyle/>
            <a:p>
              <a:endParaRPr lang="en-US"/>
            </a:p>
          </p:txBody>
        </p:sp>
        <p:sp>
          <p:nvSpPr>
            <p:cNvPr id="14" name="Freeform 13">
              <a:extLst>
                <a:ext uri="{FF2B5EF4-FFF2-40B4-BE49-F238E27FC236}">
                  <a16:creationId xmlns:a16="http://schemas.microsoft.com/office/drawing/2014/main" id="{4D5D9080-6901-48E6-B2A9-DA3090880B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txBody>
            <a:bodyPr/>
            <a:lstStyle/>
            <a:p>
              <a:endParaRPr lang="en-US"/>
            </a:p>
          </p:txBody>
        </p:sp>
        <p:sp>
          <p:nvSpPr>
            <p:cNvPr id="15" name="Freeform 14">
              <a:extLst>
                <a:ext uri="{FF2B5EF4-FFF2-40B4-BE49-F238E27FC236}">
                  <a16:creationId xmlns:a16="http://schemas.microsoft.com/office/drawing/2014/main" id="{1A2BD6BF-BDB9-43A3-B792-B7B26CC647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txBody>
            <a:bodyPr/>
            <a:lstStyle/>
            <a:p>
              <a:endParaRPr lang="en-US"/>
            </a:p>
          </p:txBody>
        </p:sp>
        <p:sp>
          <p:nvSpPr>
            <p:cNvPr id="16" name="Freeform 15">
              <a:extLst>
                <a:ext uri="{FF2B5EF4-FFF2-40B4-BE49-F238E27FC236}">
                  <a16:creationId xmlns:a16="http://schemas.microsoft.com/office/drawing/2014/main" id="{B96208F4-D505-4A68-BEDF-E96961846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txBody>
            <a:bodyPr/>
            <a:lstStyle/>
            <a:p>
              <a:endParaRPr lang="en-US"/>
            </a:p>
          </p:txBody>
        </p:sp>
        <p:sp>
          <p:nvSpPr>
            <p:cNvPr id="17" name="Freeform 16">
              <a:extLst>
                <a:ext uri="{FF2B5EF4-FFF2-40B4-BE49-F238E27FC236}">
                  <a16:creationId xmlns:a16="http://schemas.microsoft.com/office/drawing/2014/main" id="{6BB5AC3B-3C17-491B-9140-0261A64CF6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txBody>
            <a:bodyPr/>
            <a:lstStyle/>
            <a:p>
              <a:endParaRPr lang="en-US"/>
            </a:p>
          </p:txBody>
        </p:sp>
        <p:sp>
          <p:nvSpPr>
            <p:cNvPr id="18" name="Freeform 17">
              <a:extLst>
                <a:ext uri="{FF2B5EF4-FFF2-40B4-BE49-F238E27FC236}">
                  <a16:creationId xmlns:a16="http://schemas.microsoft.com/office/drawing/2014/main" id="{9C3FE957-2461-4A04-9808-804832D2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txBody>
            <a:bodyPr/>
            <a:lstStyle/>
            <a:p>
              <a:endParaRPr lang="en-US"/>
            </a:p>
          </p:txBody>
        </p:sp>
        <p:sp>
          <p:nvSpPr>
            <p:cNvPr id="19" name="Freeform 18">
              <a:extLst>
                <a:ext uri="{FF2B5EF4-FFF2-40B4-BE49-F238E27FC236}">
                  <a16:creationId xmlns:a16="http://schemas.microsoft.com/office/drawing/2014/main" id="{9E7D39AF-E43F-4198-A96B-0C6F6879B6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txBody>
            <a:bodyPr/>
            <a:lstStyle/>
            <a:p>
              <a:endParaRPr lang="en-US"/>
            </a:p>
          </p:txBody>
        </p:sp>
        <p:sp>
          <p:nvSpPr>
            <p:cNvPr id="20" name="Freeform 19">
              <a:extLst>
                <a:ext uri="{FF2B5EF4-FFF2-40B4-BE49-F238E27FC236}">
                  <a16:creationId xmlns:a16="http://schemas.microsoft.com/office/drawing/2014/main" id="{2163D5F0-0E60-477F-81E5-926E3D2C4E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txBody>
            <a:bodyPr/>
            <a:lstStyle/>
            <a:p>
              <a:endParaRPr lang="en-US"/>
            </a:p>
          </p:txBody>
        </p:sp>
        <p:sp>
          <p:nvSpPr>
            <p:cNvPr id="21" name="Freeform 20">
              <a:extLst>
                <a:ext uri="{FF2B5EF4-FFF2-40B4-BE49-F238E27FC236}">
                  <a16:creationId xmlns:a16="http://schemas.microsoft.com/office/drawing/2014/main" id="{CA971080-800C-4323-A282-9C7F0C2753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txBody>
            <a:bodyPr/>
            <a:lstStyle/>
            <a:p>
              <a:endParaRPr lang="en-US"/>
            </a:p>
          </p:txBody>
        </p:sp>
        <p:sp>
          <p:nvSpPr>
            <p:cNvPr id="22" name="Freeform 21">
              <a:extLst>
                <a:ext uri="{FF2B5EF4-FFF2-40B4-BE49-F238E27FC236}">
                  <a16:creationId xmlns:a16="http://schemas.microsoft.com/office/drawing/2014/main" id="{8BEDE905-174F-4921-8707-372BD09EC1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txBody>
            <a:bodyPr/>
            <a:lstStyle/>
            <a:p>
              <a:endParaRPr lang="en-US"/>
            </a:p>
          </p:txBody>
        </p:sp>
        <p:sp>
          <p:nvSpPr>
            <p:cNvPr id="23" name="Freeform 22">
              <a:extLst>
                <a:ext uri="{FF2B5EF4-FFF2-40B4-BE49-F238E27FC236}">
                  <a16:creationId xmlns:a16="http://schemas.microsoft.com/office/drawing/2014/main" id="{ADFEA88C-59D1-4353-9ABE-DA58386049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txBody>
            <a:bodyPr/>
            <a:lstStyle/>
            <a:p>
              <a:endParaRPr lang="en-US"/>
            </a:p>
          </p:txBody>
        </p:sp>
      </p:grpSp>
      <p:sp>
        <p:nvSpPr>
          <p:cNvPr id="2" name="Title 1">
            <a:extLst>
              <a:ext uri="{FF2B5EF4-FFF2-40B4-BE49-F238E27FC236}">
                <a16:creationId xmlns:a16="http://schemas.microsoft.com/office/drawing/2014/main" id="{ABF4D6D2-6178-860C-D25C-C939CC79A151}"/>
              </a:ext>
            </a:extLst>
          </p:cNvPr>
          <p:cNvSpPr>
            <a:spLocks noGrp="1"/>
          </p:cNvSpPr>
          <p:nvPr>
            <p:ph type="title"/>
          </p:nvPr>
        </p:nvSpPr>
        <p:spPr>
          <a:xfrm>
            <a:off x="2066713" y="308468"/>
            <a:ext cx="8911687" cy="1280890"/>
          </a:xfrm>
        </p:spPr>
        <p:txBody>
          <a:bodyPr>
            <a:noAutofit/>
          </a:bodyPr>
          <a:lstStyle/>
          <a:p>
            <a:r>
              <a:rPr lang="en-IN" sz="4000" dirty="0"/>
              <a:t>Research Questions</a:t>
            </a:r>
            <a:br>
              <a:rPr lang="en-IN" sz="4000" dirty="0"/>
            </a:br>
            <a:endParaRPr lang="en-US" sz="4000" dirty="0"/>
          </a:p>
        </p:txBody>
      </p:sp>
      <p:grpSp>
        <p:nvGrpSpPr>
          <p:cNvPr id="25" name="Group 24">
            <a:extLst>
              <a:ext uri="{FF2B5EF4-FFF2-40B4-BE49-F238E27FC236}">
                <a16:creationId xmlns:a16="http://schemas.microsoft.com/office/drawing/2014/main" id="{4D8D5B2B-7539-4692-96C7-956FDD481D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6" name="Freeform 27">
              <a:extLst>
                <a:ext uri="{FF2B5EF4-FFF2-40B4-BE49-F238E27FC236}">
                  <a16:creationId xmlns:a16="http://schemas.microsoft.com/office/drawing/2014/main" id="{01F56A0F-589B-4CE8-ACA8-16FF7B1E12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txBody>
            <a:bodyPr/>
            <a:lstStyle/>
            <a:p>
              <a:endParaRPr lang="en-US"/>
            </a:p>
          </p:txBody>
        </p:sp>
        <p:sp>
          <p:nvSpPr>
            <p:cNvPr id="27" name="Freeform 28">
              <a:extLst>
                <a:ext uri="{FF2B5EF4-FFF2-40B4-BE49-F238E27FC236}">
                  <a16:creationId xmlns:a16="http://schemas.microsoft.com/office/drawing/2014/main" id="{0617EF01-C9DD-49D3-8908-08A76FA764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txBody>
            <a:bodyPr/>
            <a:lstStyle/>
            <a:p>
              <a:endParaRPr lang="en-US"/>
            </a:p>
          </p:txBody>
        </p:sp>
        <p:sp>
          <p:nvSpPr>
            <p:cNvPr id="28" name="Freeform 29">
              <a:extLst>
                <a:ext uri="{FF2B5EF4-FFF2-40B4-BE49-F238E27FC236}">
                  <a16:creationId xmlns:a16="http://schemas.microsoft.com/office/drawing/2014/main" id="{A12BC412-C80D-4F01-BD6C-35A065C6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txBody>
            <a:bodyPr/>
            <a:lstStyle/>
            <a:p>
              <a:endParaRPr lang="en-US"/>
            </a:p>
          </p:txBody>
        </p:sp>
        <p:sp>
          <p:nvSpPr>
            <p:cNvPr id="29" name="Freeform 30">
              <a:extLst>
                <a:ext uri="{FF2B5EF4-FFF2-40B4-BE49-F238E27FC236}">
                  <a16:creationId xmlns:a16="http://schemas.microsoft.com/office/drawing/2014/main" id="{D66FC409-A644-41DE-AF06-C7D374CF8A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txBody>
            <a:bodyPr/>
            <a:lstStyle/>
            <a:p>
              <a:endParaRPr lang="en-US"/>
            </a:p>
          </p:txBody>
        </p:sp>
        <p:sp>
          <p:nvSpPr>
            <p:cNvPr id="30" name="Freeform 31">
              <a:extLst>
                <a:ext uri="{FF2B5EF4-FFF2-40B4-BE49-F238E27FC236}">
                  <a16:creationId xmlns:a16="http://schemas.microsoft.com/office/drawing/2014/main" id="{72E31667-996B-4BEB-AA28-B7BA46346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txBody>
            <a:bodyPr/>
            <a:lstStyle/>
            <a:p>
              <a:endParaRPr lang="en-US"/>
            </a:p>
          </p:txBody>
        </p:sp>
        <p:sp>
          <p:nvSpPr>
            <p:cNvPr id="31" name="Freeform 32">
              <a:extLst>
                <a:ext uri="{FF2B5EF4-FFF2-40B4-BE49-F238E27FC236}">
                  <a16:creationId xmlns:a16="http://schemas.microsoft.com/office/drawing/2014/main" id="{B5286DA5-36AF-465E-8B17-EE32FCB5C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txBody>
            <a:bodyPr/>
            <a:lstStyle/>
            <a:p>
              <a:endParaRPr lang="en-US"/>
            </a:p>
          </p:txBody>
        </p:sp>
        <p:sp>
          <p:nvSpPr>
            <p:cNvPr id="32" name="Freeform 33">
              <a:extLst>
                <a:ext uri="{FF2B5EF4-FFF2-40B4-BE49-F238E27FC236}">
                  <a16:creationId xmlns:a16="http://schemas.microsoft.com/office/drawing/2014/main" id="{EF5BC6ED-F1E5-43AF-9DC4-539198985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txBody>
            <a:bodyPr/>
            <a:lstStyle/>
            <a:p>
              <a:endParaRPr lang="en-US"/>
            </a:p>
          </p:txBody>
        </p:sp>
        <p:sp>
          <p:nvSpPr>
            <p:cNvPr id="33" name="Freeform 34">
              <a:extLst>
                <a:ext uri="{FF2B5EF4-FFF2-40B4-BE49-F238E27FC236}">
                  <a16:creationId xmlns:a16="http://schemas.microsoft.com/office/drawing/2014/main" id="{B871659D-02E2-4544-8225-DA9A0D3FE3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txBody>
            <a:bodyPr/>
            <a:lstStyle/>
            <a:p>
              <a:endParaRPr lang="en-US"/>
            </a:p>
          </p:txBody>
        </p:sp>
        <p:sp>
          <p:nvSpPr>
            <p:cNvPr id="34" name="Freeform 35">
              <a:extLst>
                <a:ext uri="{FF2B5EF4-FFF2-40B4-BE49-F238E27FC236}">
                  <a16:creationId xmlns:a16="http://schemas.microsoft.com/office/drawing/2014/main" id="{0741C423-01DC-43E6-B41E-EB37934C23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txBody>
            <a:bodyPr/>
            <a:lstStyle/>
            <a:p>
              <a:endParaRPr lang="en-US"/>
            </a:p>
          </p:txBody>
        </p:sp>
        <p:sp>
          <p:nvSpPr>
            <p:cNvPr id="35" name="Freeform 36">
              <a:extLst>
                <a:ext uri="{FF2B5EF4-FFF2-40B4-BE49-F238E27FC236}">
                  <a16:creationId xmlns:a16="http://schemas.microsoft.com/office/drawing/2014/main" id="{AEB1085C-0035-4E7D-A905-DB7603D9BE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txBody>
            <a:bodyPr/>
            <a:lstStyle/>
            <a:p>
              <a:endParaRPr lang="en-US"/>
            </a:p>
          </p:txBody>
        </p:sp>
        <p:sp>
          <p:nvSpPr>
            <p:cNvPr id="36" name="Freeform 37">
              <a:extLst>
                <a:ext uri="{FF2B5EF4-FFF2-40B4-BE49-F238E27FC236}">
                  <a16:creationId xmlns:a16="http://schemas.microsoft.com/office/drawing/2014/main" id="{41C9FE3F-7AEF-4142-9E70-1AAB92A992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txBody>
            <a:bodyPr/>
            <a:lstStyle/>
            <a:p>
              <a:endParaRPr lang="en-US"/>
            </a:p>
          </p:txBody>
        </p:sp>
        <p:sp>
          <p:nvSpPr>
            <p:cNvPr id="37" name="Freeform 38">
              <a:extLst>
                <a:ext uri="{FF2B5EF4-FFF2-40B4-BE49-F238E27FC236}">
                  <a16:creationId xmlns:a16="http://schemas.microsoft.com/office/drawing/2014/main" id="{07FA83E8-0042-4D3D-87A1-FDE325C515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txBody>
            <a:bodyPr/>
            <a:lstStyle/>
            <a:p>
              <a:endParaRPr lang="en-US"/>
            </a:p>
          </p:txBody>
        </p:sp>
      </p:grpSp>
      <p:sp>
        <p:nvSpPr>
          <p:cNvPr id="39" name="Rectangle 38">
            <a:extLst>
              <a:ext uri="{FF2B5EF4-FFF2-40B4-BE49-F238E27FC236}">
                <a16:creationId xmlns:a16="http://schemas.microsoft.com/office/drawing/2014/main" id="{685D77DF-610F-4D0F-A3D2-4FBBC96640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1" name="Freeform 11">
            <a:extLst>
              <a:ext uri="{FF2B5EF4-FFF2-40B4-BE49-F238E27FC236}">
                <a16:creationId xmlns:a16="http://schemas.microsoft.com/office/drawing/2014/main" id="{2513384B-399F-47B1-9ABD-172607AA4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sp>
        <p:nvSpPr>
          <p:cNvPr id="3" name="Content Placeholder 2">
            <a:extLst>
              <a:ext uri="{FF2B5EF4-FFF2-40B4-BE49-F238E27FC236}">
                <a16:creationId xmlns:a16="http://schemas.microsoft.com/office/drawing/2014/main" id="{19B2D84A-C2FF-C819-2827-4354E377D121}"/>
              </a:ext>
            </a:extLst>
          </p:cNvPr>
          <p:cNvSpPr>
            <a:spLocks noGrp="1"/>
          </p:cNvSpPr>
          <p:nvPr>
            <p:ph idx="1"/>
          </p:nvPr>
        </p:nvSpPr>
        <p:spPr>
          <a:xfrm>
            <a:off x="2435064" y="1832223"/>
            <a:ext cx="8911687" cy="3777622"/>
          </a:xfrm>
        </p:spPr>
        <p:txBody>
          <a:bodyPr>
            <a:normAutofit/>
          </a:bodyPr>
          <a:lstStyle/>
          <a:p>
            <a:pPr>
              <a:buFont typeface="+mj-lt"/>
              <a:buAutoNum type="arabicPeriod"/>
            </a:pPr>
            <a:r>
              <a:rPr lang="en-IN" sz="2200" dirty="0">
                <a:latin typeface="Times New Roman" panose="02020603050405020304" pitchFamily="18" charset="0"/>
                <a:cs typeface="Times New Roman" panose="02020603050405020304" pitchFamily="18" charset="0"/>
              </a:rPr>
              <a:t>What client demographic and financial attributes are most predictive of a term deposit subscription?</a:t>
            </a:r>
          </a:p>
          <a:p>
            <a:pPr>
              <a:buFont typeface="+mj-lt"/>
              <a:buAutoNum type="arabicPeriod"/>
            </a:pPr>
            <a:endParaRPr lang="en-IN" sz="2200" dirty="0">
              <a:latin typeface="Times New Roman" panose="02020603050405020304" pitchFamily="18" charset="0"/>
              <a:cs typeface="Times New Roman" panose="02020603050405020304" pitchFamily="18" charset="0"/>
            </a:endParaRPr>
          </a:p>
          <a:p>
            <a:pPr>
              <a:buFont typeface="+mj-lt"/>
              <a:buAutoNum type="arabicPeriod"/>
            </a:pPr>
            <a:r>
              <a:rPr lang="en-IN" sz="2200" dirty="0">
                <a:latin typeface="Times New Roman" panose="02020603050405020304" pitchFamily="18" charset="0"/>
                <a:cs typeface="Times New Roman" panose="02020603050405020304" pitchFamily="18" charset="0"/>
              </a:rPr>
              <a:t>Which campaign-related factors are associated with higher subscription rates?</a:t>
            </a:r>
          </a:p>
          <a:p>
            <a:pPr>
              <a:buFont typeface="+mj-lt"/>
              <a:buAutoNum type="arabicPeriod"/>
            </a:pPr>
            <a:endParaRPr lang="en-IN" sz="2200" dirty="0">
              <a:latin typeface="Times New Roman" panose="02020603050405020304" pitchFamily="18" charset="0"/>
              <a:cs typeface="Times New Roman" panose="02020603050405020304" pitchFamily="18" charset="0"/>
            </a:endParaRPr>
          </a:p>
          <a:p>
            <a:pPr>
              <a:buFont typeface="+mj-lt"/>
              <a:buAutoNum type="arabicPeriod"/>
            </a:pPr>
            <a:r>
              <a:rPr lang="en-IN" sz="2200" dirty="0">
                <a:latin typeface="Times New Roman" panose="02020603050405020304" pitchFamily="18" charset="0"/>
                <a:cs typeface="Times New Roman" panose="02020603050405020304" pitchFamily="18" charset="0"/>
              </a:rPr>
              <a:t>How do previous campaign interactions affect subscription likelihood?</a:t>
            </a: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81750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7C980-1FFA-5F3B-E5D3-8D47D6AFF578}"/>
              </a:ext>
            </a:extLst>
          </p:cNvPr>
          <p:cNvSpPr>
            <a:spLocks noGrp="1"/>
          </p:cNvSpPr>
          <p:nvPr>
            <p:ph type="title"/>
          </p:nvPr>
        </p:nvSpPr>
        <p:spPr>
          <a:xfrm>
            <a:off x="2092743" y="504778"/>
            <a:ext cx="8911687" cy="1280890"/>
          </a:xfrm>
        </p:spPr>
        <p:txBody>
          <a:bodyPr/>
          <a:lstStyle/>
          <a:p>
            <a:r>
              <a:rPr lang="en-IN" dirty="0"/>
              <a:t>Data Acquisition and Preparation</a:t>
            </a:r>
            <a:endParaRPr lang="en-US" dirty="0"/>
          </a:p>
        </p:txBody>
      </p:sp>
      <p:sp>
        <p:nvSpPr>
          <p:cNvPr id="3" name="Content Placeholder 2">
            <a:extLst>
              <a:ext uri="{FF2B5EF4-FFF2-40B4-BE49-F238E27FC236}">
                <a16:creationId xmlns:a16="http://schemas.microsoft.com/office/drawing/2014/main" id="{388CF8BA-E86B-2F1D-B2E7-A75811887F91}"/>
              </a:ext>
            </a:extLst>
          </p:cNvPr>
          <p:cNvSpPr>
            <a:spLocks noGrp="1"/>
          </p:cNvSpPr>
          <p:nvPr>
            <p:ph idx="1"/>
          </p:nvPr>
        </p:nvSpPr>
        <p:spPr>
          <a:xfrm>
            <a:off x="2332007" y="1785668"/>
            <a:ext cx="9859993" cy="4813540"/>
          </a:xfrm>
        </p:spPr>
        <p:txBody>
          <a:bodyPr>
            <a:normAutofit/>
          </a:bodyPr>
          <a:lstStyle/>
          <a:p>
            <a:pPr marL="0" indent="0">
              <a:buNone/>
            </a:pPr>
            <a:r>
              <a:rPr lang="en-IN" sz="2200" b="1" dirty="0">
                <a:latin typeface="Times New Roman" panose="02020603050405020304" pitchFamily="18" charset="0"/>
                <a:cs typeface="Times New Roman" panose="02020603050405020304" pitchFamily="18" charset="0"/>
              </a:rPr>
              <a:t>Loading the Data</a:t>
            </a:r>
            <a:endParaRPr lang="en-IN" sz="22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Dataset loaded from Portuguese Banking Institution's campaign data.</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Key columns: Age, Job, Marital Status, Balance, etc.</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Outlier Handling</a:t>
            </a:r>
            <a:r>
              <a:rPr lang="en-IN" sz="2200" dirty="0">
                <a:latin typeface="Times New Roman" panose="02020603050405020304" pitchFamily="18" charset="0"/>
                <a:cs typeface="Times New Roman" panose="02020603050405020304" pitchFamily="18" charset="0"/>
              </a:rPr>
              <a:t>: </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Boxplot of Balance before and after capping to reduce skewness.</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Feature Scaling</a:t>
            </a:r>
            <a:endParaRPr lang="en-IN" sz="22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Standardized numerical features for consistency.</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Final Dataset</a:t>
            </a:r>
            <a:endParaRPr lang="en-IN" sz="22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Cleaned dataset preview to highlight readiness for analysis.</a:t>
            </a:r>
          </a:p>
          <a:p>
            <a:endParaRPr lang="en-US" dirty="0">
              <a:latin typeface="Times New Roman" panose="02020603050405020304" pitchFamily="18" charset="0"/>
              <a:cs typeface="Times New Roman" panose="02020603050405020304" pitchFamily="18" charset="0"/>
            </a:endParaRPr>
          </a:p>
        </p:txBody>
      </p:sp>
      <p:pic>
        <p:nvPicPr>
          <p:cNvPr id="5" name="Picture 2" descr="Data Acquisition Icon Royalty-Free Images, Stock Photos &amp; Pictures |  Shutterstock">
            <a:extLst>
              <a:ext uri="{FF2B5EF4-FFF2-40B4-BE49-F238E27FC236}">
                <a16:creationId xmlns:a16="http://schemas.microsoft.com/office/drawing/2014/main" id="{6000BECF-7A82-C7E0-FB9B-0B3382C8FC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44303" y="5218981"/>
            <a:ext cx="2547697" cy="1639019"/>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Data Cleaning Vector Art, Icons, and Graphics for Free Download">
            <a:extLst>
              <a:ext uri="{FF2B5EF4-FFF2-40B4-BE49-F238E27FC236}">
                <a16:creationId xmlns:a16="http://schemas.microsoft.com/office/drawing/2014/main" id="{A286EB7F-DB5A-1929-DE58-9C67B41EA1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79332" y="0"/>
            <a:ext cx="1912668" cy="1912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5526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20000"/>
              </a:schemeClr>
            </a:gs>
            <a:gs pos="100000">
              <a:schemeClr val="bg2">
                <a:shade val="98000"/>
                <a:satMod val="120000"/>
                <a:lumMod val="98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80681-B751-7A62-9E58-0945D62EDD7A}"/>
              </a:ext>
            </a:extLst>
          </p:cNvPr>
          <p:cNvSpPr>
            <a:spLocks noGrp="1"/>
          </p:cNvSpPr>
          <p:nvPr>
            <p:ph type="title"/>
          </p:nvPr>
        </p:nvSpPr>
        <p:spPr>
          <a:xfrm>
            <a:off x="811751" y="1478124"/>
            <a:ext cx="4038876" cy="1280890"/>
          </a:xfrm>
        </p:spPr>
        <p:txBody>
          <a:bodyPr>
            <a:noAutofit/>
          </a:bodyPr>
          <a:lstStyle/>
          <a:p>
            <a:r>
              <a:rPr lang="en-IN" sz="4000" dirty="0"/>
              <a:t>Overview:</a:t>
            </a:r>
            <a:br>
              <a:rPr lang="en-IN" sz="4000" dirty="0"/>
            </a:br>
            <a:endParaRPr lang="en-US" sz="4000" dirty="0"/>
          </a:p>
        </p:txBody>
      </p:sp>
      <p:sp>
        <p:nvSpPr>
          <p:cNvPr id="3" name="Content Placeholder 2">
            <a:extLst>
              <a:ext uri="{FF2B5EF4-FFF2-40B4-BE49-F238E27FC236}">
                <a16:creationId xmlns:a16="http://schemas.microsoft.com/office/drawing/2014/main" id="{FA70B1D0-51B1-EF8B-C242-C8BE45C4EB26}"/>
              </a:ext>
            </a:extLst>
          </p:cNvPr>
          <p:cNvSpPr>
            <a:spLocks noGrp="1"/>
          </p:cNvSpPr>
          <p:nvPr>
            <p:ph idx="1"/>
          </p:nvPr>
        </p:nvSpPr>
        <p:spPr>
          <a:xfrm>
            <a:off x="529037" y="2759014"/>
            <a:ext cx="4042589" cy="3777622"/>
          </a:xfrm>
        </p:spPr>
        <p:txBody>
          <a:bodyPr>
            <a:normAutofit/>
          </a:bodyPr>
          <a:lstStyle/>
          <a:p>
            <a:pPr>
              <a:buFont typeface="Arial" panose="020B0604020202020204" pitchFamily="34" charset="0"/>
              <a:buChar char="•"/>
            </a:pPr>
            <a:r>
              <a:rPr lang="en-IN" dirty="0">
                <a:solidFill>
                  <a:srgbClr val="000000"/>
                </a:solidFill>
                <a:latin typeface="Times New Roman" panose="02020603050405020304" pitchFamily="18" charset="0"/>
                <a:cs typeface="Times New Roman" panose="02020603050405020304" pitchFamily="18" charset="0"/>
              </a:rPr>
              <a:t>Boxplot of Balance (Before and After Capping).</a:t>
            </a:r>
          </a:p>
          <a:p>
            <a:pPr>
              <a:buFont typeface="Arial" panose="020B0604020202020204" pitchFamily="34" charset="0"/>
              <a:buChar char="•"/>
            </a:pPr>
            <a:r>
              <a:rPr lang="en-IN" dirty="0">
                <a:solidFill>
                  <a:srgbClr val="000000"/>
                </a:solidFill>
                <a:latin typeface="Times New Roman" panose="02020603050405020304" pitchFamily="18" charset="0"/>
                <a:cs typeface="Times New Roman" panose="02020603050405020304" pitchFamily="18" charset="0"/>
              </a:rPr>
              <a:t>Small table snippet of cleaned data for illustration.</a:t>
            </a:r>
          </a:p>
          <a:p>
            <a:endParaRPr lang="en-US" dirty="0">
              <a:solidFill>
                <a:srgbClr val="000000"/>
              </a:solidFill>
              <a:latin typeface="Times New Roman" panose="02020603050405020304" pitchFamily="18" charset="0"/>
              <a:cs typeface="Times New Roman" panose="02020603050405020304" pitchFamily="18" charset="0"/>
            </a:endParaRPr>
          </a:p>
        </p:txBody>
      </p:sp>
      <p:pic>
        <p:nvPicPr>
          <p:cNvPr id="5" name="Picture 4" descr="A graph with a line&#10;&#10;Description automatically generated">
            <a:extLst>
              <a:ext uri="{FF2B5EF4-FFF2-40B4-BE49-F238E27FC236}">
                <a16:creationId xmlns:a16="http://schemas.microsoft.com/office/drawing/2014/main" id="{8236EF7F-ADA9-AD16-5042-7B0802173A95}"/>
              </a:ext>
            </a:extLst>
          </p:cNvPr>
          <p:cNvPicPr>
            <a:picLocks noChangeAspect="1"/>
          </p:cNvPicPr>
          <p:nvPr/>
        </p:nvPicPr>
        <p:blipFill>
          <a:blip r:embed="rId2"/>
          <a:stretch>
            <a:fillRect/>
          </a:stretch>
        </p:blipFill>
        <p:spPr>
          <a:xfrm>
            <a:off x="8415040" y="707765"/>
            <a:ext cx="3666921" cy="2548509"/>
          </a:xfrm>
          <a:prstGeom prst="rect">
            <a:avLst/>
          </a:prstGeom>
        </p:spPr>
      </p:pic>
      <p:pic>
        <p:nvPicPr>
          <p:cNvPr id="4" name="Picture 3" descr="A graph with a line graph&#10;&#10;Description automatically generated">
            <a:extLst>
              <a:ext uri="{FF2B5EF4-FFF2-40B4-BE49-F238E27FC236}">
                <a16:creationId xmlns:a16="http://schemas.microsoft.com/office/drawing/2014/main" id="{131E5AEB-1C07-63A9-EF04-57C2DD2E66F8}"/>
              </a:ext>
            </a:extLst>
          </p:cNvPr>
          <p:cNvPicPr>
            <a:picLocks noChangeAspect="1"/>
          </p:cNvPicPr>
          <p:nvPr/>
        </p:nvPicPr>
        <p:blipFill>
          <a:blip r:embed="rId3"/>
          <a:stretch>
            <a:fillRect/>
          </a:stretch>
        </p:blipFill>
        <p:spPr>
          <a:xfrm>
            <a:off x="4730261" y="624110"/>
            <a:ext cx="3787287" cy="2632164"/>
          </a:xfrm>
          <a:prstGeom prst="rect">
            <a:avLst/>
          </a:prstGeom>
        </p:spPr>
      </p:pic>
      <p:pic>
        <p:nvPicPr>
          <p:cNvPr id="6" name="Picture 5" descr="A screenshot of a computer code&#10;&#10;Description automatically generated">
            <a:extLst>
              <a:ext uri="{FF2B5EF4-FFF2-40B4-BE49-F238E27FC236}">
                <a16:creationId xmlns:a16="http://schemas.microsoft.com/office/drawing/2014/main" id="{50F6310B-4C47-59F8-4E9D-0E372643D00B}"/>
              </a:ext>
            </a:extLst>
          </p:cNvPr>
          <p:cNvPicPr>
            <a:picLocks noChangeAspect="1"/>
          </p:cNvPicPr>
          <p:nvPr/>
        </p:nvPicPr>
        <p:blipFill>
          <a:blip r:embed="rId4"/>
          <a:stretch>
            <a:fillRect/>
          </a:stretch>
        </p:blipFill>
        <p:spPr>
          <a:xfrm>
            <a:off x="5372133" y="3846982"/>
            <a:ext cx="6290830" cy="2311879"/>
          </a:xfrm>
          <a:prstGeom prst="rect">
            <a:avLst/>
          </a:prstGeom>
        </p:spPr>
      </p:pic>
    </p:spTree>
    <p:extLst>
      <p:ext uri="{BB962C8B-B14F-4D97-AF65-F5344CB8AC3E}">
        <p14:creationId xmlns:p14="http://schemas.microsoft.com/office/powerpoint/2010/main" val="4039760562"/>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Wisp</Template>
  <TotalTime>774</TotalTime>
  <Words>869</Words>
  <Application>Microsoft Office PowerPoint</Application>
  <PresentationFormat>Widescreen</PresentationFormat>
  <Paragraphs>108</Paragraphs>
  <Slides>20</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Aptos</vt:lpstr>
      <vt:lpstr>Arial</vt:lpstr>
      <vt:lpstr>Century Gothic</vt:lpstr>
      <vt:lpstr>Courier New</vt:lpstr>
      <vt:lpstr>Times New Roman</vt:lpstr>
      <vt:lpstr>Wingdings</vt:lpstr>
      <vt:lpstr>Wingdings 3</vt:lpstr>
      <vt:lpstr>Wisp</vt:lpstr>
      <vt:lpstr>Predictive Analysis of Term Deposit Subscriptions</vt:lpstr>
      <vt:lpstr>Introduction</vt:lpstr>
      <vt:lpstr>PowerPoint Presentation</vt:lpstr>
      <vt:lpstr>The Power of Targeted Marketing in Banking</vt:lpstr>
      <vt:lpstr>Dataset Overview</vt:lpstr>
      <vt:lpstr>Key Variables </vt:lpstr>
      <vt:lpstr>Research Questions </vt:lpstr>
      <vt:lpstr>Data Acquisition and Preparation</vt:lpstr>
      <vt:lpstr>Overview: </vt:lpstr>
      <vt:lpstr>Exploratory Data Analysis</vt:lpstr>
      <vt:lpstr>PowerPoint Presentation</vt:lpstr>
      <vt:lpstr>PowerPoint Presentation</vt:lpstr>
      <vt:lpstr>Additional Key Insights </vt:lpstr>
      <vt:lpstr>PowerPoint Presentation</vt:lpstr>
      <vt:lpstr>Research Questions  </vt:lpstr>
      <vt:lpstr>PowerPoint Presentation</vt:lpstr>
      <vt:lpstr>PowerPoint Presentation</vt:lpstr>
      <vt:lpstr>Challenges </vt:lpstr>
      <vt:lpstr>Conclusion </vt:lpstr>
      <vt:lpstr>Q&amp;A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Tushar Ahuja [student]</dc:creator>
  <cp:lastModifiedBy>Srinivas Allanki</cp:lastModifiedBy>
  <cp:revision>17</cp:revision>
  <dcterms:created xsi:type="dcterms:W3CDTF">2024-12-03T06:55:32Z</dcterms:created>
  <dcterms:modified xsi:type="dcterms:W3CDTF">2024-12-03T23:05:06Z</dcterms:modified>
</cp:coreProperties>
</file>

<file path=docProps/thumbnail.jpeg>
</file>